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38"/>
  </p:notesMasterIdLst>
  <p:handoutMasterIdLst>
    <p:handoutMasterId r:id="rId39"/>
  </p:handoutMasterIdLst>
  <p:sldIdLst>
    <p:sldId id="745" r:id="rId5"/>
    <p:sldId id="681" r:id="rId6"/>
    <p:sldId id="771" r:id="rId7"/>
    <p:sldId id="746" r:id="rId8"/>
    <p:sldId id="719" r:id="rId9"/>
    <p:sldId id="753" r:id="rId10"/>
    <p:sldId id="722" r:id="rId11"/>
    <p:sldId id="747" r:id="rId12"/>
    <p:sldId id="755" r:id="rId13"/>
    <p:sldId id="773" r:id="rId14"/>
    <p:sldId id="770" r:id="rId15"/>
    <p:sldId id="715" r:id="rId16"/>
    <p:sldId id="721" r:id="rId17"/>
    <p:sldId id="757" r:id="rId18"/>
    <p:sldId id="758" r:id="rId19"/>
    <p:sldId id="760" r:id="rId20"/>
    <p:sldId id="762" r:id="rId21"/>
    <p:sldId id="763" r:id="rId22"/>
    <p:sldId id="764" r:id="rId23"/>
    <p:sldId id="741" r:id="rId24"/>
    <p:sldId id="765" r:id="rId25"/>
    <p:sldId id="740" r:id="rId26"/>
    <p:sldId id="766" r:id="rId27"/>
    <p:sldId id="774" r:id="rId28"/>
    <p:sldId id="767" r:id="rId29"/>
    <p:sldId id="768" r:id="rId30"/>
    <p:sldId id="723" r:id="rId31"/>
    <p:sldId id="769" r:id="rId32"/>
    <p:sldId id="742" r:id="rId33"/>
    <p:sldId id="737" r:id="rId34"/>
    <p:sldId id="725" r:id="rId35"/>
    <p:sldId id="739" r:id="rId36"/>
    <p:sldId id="749" r:id="rId37"/>
  </p:sldIdLst>
  <p:sldSz cx="12192000" cy="6858000"/>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B81C97A1-2A7E-44AC-82C3-AC58EF23D281}">
          <p14:sldIdLst>
            <p14:sldId id="745"/>
            <p14:sldId id="681"/>
            <p14:sldId id="771"/>
            <p14:sldId id="746"/>
            <p14:sldId id="719"/>
            <p14:sldId id="753"/>
            <p14:sldId id="722"/>
            <p14:sldId id="747"/>
            <p14:sldId id="755"/>
            <p14:sldId id="773"/>
            <p14:sldId id="770"/>
            <p14:sldId id="715"/>
            <p14:sldId id="721"/>
            <p14:sldId id="757"/>
            <p14:sldId id="758"/>
            <p14:sldId id="760"/>
            <p14:sldId id="762"/>
            <p14:sldId id="763"/>
            <p14:sldId id="764"/>
            <p14:sldId id="741"/>
            <p14:sldId id="765"/>
            <p14:sldId id="740"/>
            <p14:sldId id="766"/>
            <p14:sldId id="774"/>
            <p14:sldId id="767"/>
            <p14:sldId id="768"/>
            <p14:sldId id="723"/>
            <p14:sldId id="769"/>
            <p14:sldId id="742"/>
            <p14:sldId id="737"/>
            <p14:sldId id="725"/>
            <p14:sldId id="739"/>
            <p14:sldId id="7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DFC1F-CDE0-576C-2EEB-14F2C2E697B1}" name="Painter, Ian S (DOH)" initials="ISP" userId="Painter, Ian S (DOH)" providerId="None"/>
  <p188:author id="{05A5BD32-FF86-ECC7-ED31-077381C02BF8}" name="Eli Kern" initials="EK" userId="S::eli.kern@kingcounty.gov::3b9f639e-e786-473b-8d2b-7fff0815e310" providerId="AD"/>
  <p188:author id="{D4C6E57E-CB76-85BE-6C3C-AC171DC84613}" name="Kevin deVoss" initials="Kd" userId="S::kdevoss@uw.edu::70acc5e9-0982-4a51-8a88-1cdc4df8db32" providerId="AD"/>
  <p188:author id="{A1E86B81-A7DD-8D37-F318-0FC739C7A3C6}" name="Stephen Elston" initials="SE" userId="7b62cca7f41d60c2" providerId="Windows Live"/>
  <p188:author id="{AD40F19A-8E0B-09E5-E766-7FC9D6BD4C04}" name="Patricia Ho" initials="PH" userId="S::prkho@uw.edu::f3c794f5-33e9-41d5-993c-a66340a84b5b" providerId="AD"/>
  <p188:author id="{BA54BEA6-6FFC-894D-067E-62F91E26F2C5}" name="Alexis Desrosiers" initials="AD" userId="S::adesrosiers_healthierhere.org#ext#@kc1.onmicrosoft.com::9ae77123-8996-4608-b199-e47a8f8260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ern, Eli" initials="KE" lastIdx="12" clrIdx="0"/>
  <p:cmAuthor id="1" name="preason66" initials="EK" lastIdx="1" clrIdx="1"/>
  <p:cmAuthor id="2" name="awarth@KCACH.LOCAL" initials="a" lastIdx="3" clrIdx="2">
    <p:extLst>
      <p:ext uri="{19B8F6BF-5375-455C-9EA6-DF929625EA0E}">
        <p15:presenceInfo xmlns:p15="http://schemas.microsoft.com/office/powerpoint/2012/main" userId="S-1-5-21-4021945361-2390782572-305532565-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BB6"/>
    <a:srgbClr val="CBE3BB"/>
    <a:srgbClr val="DEEBF7"/>
    <a:srgbClr val="003462"/>
    <a:srgbClr val="FDAE61"/>
    <a:srgbClr val="CFDDE8"/>
    <a:srgbClr val="80D0E0"/>
    <a:srgbClr val="C7C7C7"/>
    <a:srgbClr val="D7191C"/>
    <a:srgbClr val="FF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4" autoAdjust="0"/>
    <p:restoredTop sz="79424" autoAdjust="0"/>
  </p:normalViewPr>
  <p:slideViewPr>
    <p:cSldViewPr snapToGrid="0">
      <p:cViewPr varScale="1">
        <p:scale>
          <a:sx n="90" d="100"/>
          <a:sy n="90" d="100"/>
        </p:scale>
        <p:origin x="1224" y="96"/>
      </p:cViewPr>
      <p:guideLst>
        <p:guide orient="horz" pos="2160"/>
        <p:guide pos="3840"/>
      </p:guideLst>
    </p:cSldViewPr>
  </p:slideViewPr>
  <p:outlineViewPr>
    <p:cViewPr>
      <p:scale>
        <a:sx n="33" d="100"/>
        <a:sy n="33" d="100"/>
      </p:scale>
      <p:origin x="0" y="-8030"/>
    </p:cViewPr>
  </p:outlineViewPr>
  <p:notesTextViewPr>
    <p:cViewPr>
      <p:scale>
        <a:sx n="100" d="100"/>
        <a:sy n="100" d="100"/>
      </p:scale>
      <p:origin x="0" y="0"/>
    </p:cViewPr>
  </p:notesTextViewPr>
  <p:notesViewPr>
    <p:cSldViewPr snapToGrid="0">
      <p:cViewPr varScale="1">
        <p:scale>
          <a:sx n="61" d="100"/>
          <a:sy n="61" d="100"/>
        </p:scale>
        <p:origin x="313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F4300-8A64-4F51-BC7B-BF76B814322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5BC8EE6-57A6-4C57-A47B-13DA6407449B}">
      <dgm:prSet phldrT="[Text]"/>
      <dgm:spPr/>
      <dgm:t>
        <a:bodyPr/>
        <a:lstStyle/>
        <a:p>
          <a:r>
            <a:rPr lang="en-US" dirty="0"/>
            <a:t>Susceptible</a:t>
          </a:r>
        </a:p>
      </dgm:t>
    </dgm:pt>
    <dgm:pt modelId="{8C3E938E-B9DA-4249-952E-DCEAB5D9C947}" type="parTrans" cxnId="{1852DE9B-3A86-4962-BD3C-BAE6D64611CB}">
      <dgm:prSet/>
      <dgm:spPr/>
      <dgm:t>
        <a:bodyPr/>
        <a:lstStyle/>
        <a:p>
          <a:endParaRPr lang="en-US"/>
        </a:p>
      </dgm:t>
    </dgm:pt>
    <dgm:pt modelId="{E9AEDE82-2ADE-414F-B5E4-B206F7BEFD77}" type="sibTrans" cxnId="{1852DE9B-3A86-4962-BD3C-BAE6D64611CB}">
      <dgm:prSet/>
      <dgm:spPr>
        <a:solidFill>
          <a:schemeClr val="accent5">
            <a:lumMod val="60000"/>
            <a:lumOff val="40000"/>
          </a:schemeClr>
        </a:solidFill>
      </dgm:spPr>
      <dgm:t>
        <a:bodyPr/>
        <a:lstStyle/>
        <a:p>
          <a:endParaRPr lang="en-US"/>
        </a:p>
      </dgm:t>
    </dgm:pt>
    <dgm:pt modelId="{3ACBB119-4E8F-4057-9145-C5B7ECFB572E}">
      <dgm:prSet phldrT="[Text]"/>
      <dgm:spPr/>
      <dgm:t>
        <a:bodyPr/>
        <a:lstStyle/>
        <a:p>
          <a:r>
            <a:rPr lang="en-US" dirty="0"/>
            <a:t>Exposed</a:t>
          </a:r>
        </a:p>
      </dgm:t>
    </dgm:pt>
    <dgm:pt modelId="{309AF669-4D62-4D7F-A5EB-943159950020}" type="parTrans" cxnId="{D04208A4-B7E8-41A8-86BD-104F47E679D6}">
      <dgm:prSet/>
      <dgm:spPr/>
      <dgm:t>
        <a:bodyPr/>
        <a:lstStyle/>
        <a:p>
          <a:endParaRPr lang="en-US"/>
        </a:p>
      </dgm:t>
    </dgm:pt>
    <dgm:pt modelId="{E489BE6A-E742-432D-A38D-2F0D332753DB}" type="sibTrans" cxnId="{D04208A4-B7E8-41A8-86BD-104F47E679D6}">
      <dgm:prSet/>
      <dgm:spPr>
        <a:solidFill>
          <a:schemeClr val="accent5">
            <a:lumMod val="60000"/>
            <a:lumOff val="40000"/>
          </a:schemeClr>
        </a:solidFill>
      </dgm:spPr>
      <dgm:t>
        <a:bodyPr/>
        <a:lstStyle/>
        <a:p>
          <a:endParaRPr lang="en-US"/>
        </a:p>
      </dgm:t>
    </dgm:pt>
    <dgm:pt modelId="{91B25EEE-E5F8-404E-B194-A5469214E933}">
      <dgm:prSet phldrT="[Text]"/>
      <dgm:spPr/>
      <dgm:t>
        <a:bodyPr/>
        <a:lstStyle/>
        <a:p>
          <a:r>
            <a:rPr lang="en-US" dirty="0"/>
            <a:t>Infectious</a:t>
          </a:r>
        </a:p>
      </dgm:t>
    </dgm:pt>
    <dgm:pt modelId="{D7CF51DE-2C40-430B-9F21-F629203F2F92}" type="parTrans" cxnId="{B27EE69C-8D64-4EF0-8EC9-5CDE3C0083A3}">
      <dgm:prSet/>
      <dgm:spPr/>
      <dgm:t>
        <a:bodyPr/>
        <a:lstStyle/>
        <a:p>
          <a:endParaRPr lang="en-US"/>
        </a:p>
      </dgm:t>
    </dgm:pt>
    <dgm:pt modelId="{72255FF8-23D9-4FEF-85B0-F274AE6ED6C7}" type="sibTrans" cxnId="{B27EE69C-8D64-4EF0-8EC9-5CDE3C0083A3}">
      <dgm:prSet/>
      <dgm:spPr>
        <a:solidFill>
          <a:schemeClr val="accent5">
            <a:lumMod val="60000"/>
            <a:lumOff val="40000"/>
          </a:schemeClr>
        </a:solidFill>
      </dgm:spPr>
      <dgm:t>
        <a:bodyPr/>
        <a:lstStyle/>
        <a:p>
          <a:endParaRPr lang="en-US"/>
        </a:p>
      </dgm:t>
    </dgm:pt>
    <dgm:pt modelId="{0BF64FDB-8EEC-4441-989B-3C703D382592}">
      <dgm:prSet phldrT="[Text]"/>
      <dgm:spPr/>
      <dgm:t>
        <a:bodyPr/>
        <a:lstStyle/>
        <a:p>
          <a:r>
            <a:rPr lang="en-US" dirty="0"/>
            <a:t>Recovered/</a:t>
          </a:r>
          <a:br>
            <a:rPr lang="en-US" dirty="0"/>
          </a:br>
          <a:r>
            <a:rPr lang="en-US" dirty="0"/>
            <a:t>Currently Immune</a:t>
          </a:r>
        </a:p>
      </dgm:t>
    </dgm:pt>
    <dgm:pt modelId="{F511D9A4-043D-4AE2-A61F-CF62E502869F}" type="parTrans" cxnId="{925611C5-C268-427C-9EE0-7B1D0B33EC4D}">
      <dgm:prSet/>
      <dgm:spPr/>
      <dgm:t>
        <a:bodyPr/>
        <a:lstStyle/>
        <a:p>
          <a:endParaRPr lang="en-US"/>
        </a:p>
      </dgm:t>
    </dgm:pt>
    <dgm:pt modelId="{226044C0-CC96-42DD-82AA-EC5C3A548015}" type="sibTrans" cxnId="{925611C5-C268-427C-9EE0-7B1D0B33EC4D}">
      <dgm:prSet/>
      <dgm:spPr/>
      <dgm:t>
        <a:bodyPr/>
        <a:lstStyle/>
        <a:p>
          <a:endParaRPr lang="en-US"/>
        </a:p>
      </dgm:t>
    </dgm:pt>
    <dgm:pt modelId="{22D612B1-53EF-4D27-B555-7F83E34CFA39}" type="pres">
      <dgm:prSet presAssocID="{405F4300-8A64-4F51-BC7B-BF76B814322F}" presName="Name0" presStyleCnt="0">
        <dgm:presLayoutVars>
          <dgm:dir/>
          <dgm:resizeHandles val="exact"/>
        </dgm:presLayoutVars>
      </dgm:prSet>
      <dgm:spPr/>
    </dgm:pt>
    <dgm:pt modelId="{1CBF1710-8B30-4C19-B2B4-EFE3BE9905CD}" type="pres">
      <dgm:prSet presAssocID="{65BC8EE6-57A6-4C57-A47B-13DA6407449B}" presName="node" presStyleLbl="node1" presStyleIdx="0" presStyleCnt="4">
        <dgm:presLayoutVars>
          <dgm:bulletEnabled val="1"/>
        </dgm:presLayoutVars>
      </dgm:prSet>
      <dgm:spPr/>
    </dgm:pt>
    <dgm:pt modelId="{2023328A-277D-4E50-9A67-9ABC638E59AC}" type="pres">
      <dgm:prSet presAssocID="{E9AEDE82-2ADE-414F-B5E4-B206F7BEFD77}" presName="sibTrans" presStyleLbl="sibTrans2D1" presStyleIdx="0" presStyleCnt="3"/>
      <dgm:spPr/>
    </dgm:pt>
    <dgm:pt modelId="{DB1C3150-18A6-423D-91C8-E38F92FF5493}" type="pres">
      <dgm:prSet presAssocID="{E9AEDE82-2ADE-414F-B5E4-B206F7BEFD77}" presName="connectorText" presStyleLbl="sibTrans2D1" presStyleIdx="0" presStyleCnt="3"/>
      <dgm:spPr/>
    </dgm:pt>
    <dgm:pt modelId="{EE96E4B0-E241-4831-B220-A8CAAD08800D}" type="pres">
      <dgm:prSet presAssocID="{3ACBB119-4E8F-4057-9145-C5B7ECFB572E}" presName="node" presStyleLbl="node1" presStyleIdx="1" presStyleCnt="4">
        <dgm:presLayoutVars>
          <dgm:bulletEnabled val="1"/>
        </dgm:presLayoutVars>
      </dgm:prSet>
      <dgm:spPr/>
    </dgm:pt>
    <dgm:pt modelId="{4B197D18-8FA0-4687-8C52-BBB56ACCFAAB}" type="pres">
      <dgm:prSet presAssocID="{E489BE6A-E742-432D-A38D-2F0D332753DB}" presName="sibTrans" presStyleLbl="sibTrans2D1" presStyleIdx="1" presStyleCnt="3"/>
      <dgm:spPr/>
    </dgm:pt>
    <dgm:pt modelId="{3BBA3627-C941-4903-82F0-FBD777F54584}" type="pres">
      <dgm:prSet presAssocID="{E489BE6A-E742-432D-A38D-2F0D332753DB}" presName="connectorText" presStyleLbl="sibTrans2D1" presStyleIdx="1" presStyleCnt="3"/>
      <dgm:spPr/>
    </dgm:pt>
    <dgm:pt modelId="{5D334DFB-BE06-4C0D-8C60-215639A2CF3F}" type="pres">
      <dgm:prSet presAssocID="{91B25EEE-E5F8-404E-B194-A5469214E933}" presName="node" presStyleLbl="node1" presStyleIdx="2" presStyleCnt="4">
        <dgm:presLayoutVars>
          <dgm:bulletEnabled val="1"/>
        </dgm:presLayoutVars>
      </dgm:prSet>
      <dgm:spPr/>
    </dgm:pt>
    <dgm:pt modelId="{4B630E50-E649-40F9-90D9-DA481EE8EA87}" type="pres">
      <dgm:prSet presAssocID="{72255FF8-23D9-4FEF-85B0-F274AE6ED6C7}" presName="sibTrans" presStyleLbl="sibTrans2D1" presStyleIdx="2" presStyleCnt="3"/>
      <dgm:spPr/>
    </dgm:pt>
    <dgm:pt modelId="{85C7452C-DD8A-4211-A024-201287BDF380}" type="pres">
      <dgm:prSet presAssocID="{72255FF8-23D9-4FEF-85B0-F274AE6ED6C7}" presName="connectorText" presStyleLbl="sibTrans2D1" presStyleIdx="2" presStyleCnt="3"/>
      <dgm:spPr/>
    </dgm:pt>
    <dgm:pt modelId="{137CBC5E-C634-4767-9342-1B4EFAEED914}" type="pres">
      <dgm:prSet presAssocID="{0BF64FDB-8EEC-4441-989B-3C703D382592}" presName="node" presStyleLbl="node1" presStyleIdx="3" presStyleCnt="4">
        <dgm:presLayoutVars>
          <dgm:bulletEnabled val="1"/>
        </dgm:presLayoutVars>
      </dgm:prSet>
      <dgm:spPr/>
    </dgm:pt>
  </dgm:ptLst>
  <dgm:cxnLst>
    <dgm:cxn modelId="{BA3E972C-9A5D-4BE5-BAEA-F48A88E3DAAE}" type="presOf" srcId="{91B25EEE-E5F8-404E-B194-A5469214E933}" destId="{5D334DFB-BE06-4C0D-8C60-215639A2CF3F}" srcOrd="0" destOrd="0" presId="urn:microsoft.com/office/officeart/2005/8/layout/process1"/>
    <dgm:cxn modelId="{E4EE273A-064E-48E9-8E7D-D435D663FC8F}" type="presOf" srcId="{3ACBB119-4E8F-4057-9145-C5B7ECFB572E}" destId="{EE96E4B0-E241-4831-B220-A8CAAD08800D}" srcOrd="0" destOrd="0" presId="urn:microsoft.com/office/officeart/2005/8/layout/process1"/>
    <dgm:cxn modelId="{5004193B-EA79-49D1-907E-0C00A12280B1}" type="presOf" srcId="{72255FF8-23D9-4FEF-85B0-F274AE6ED6C7}" destId="{4B630E50-E649-40F9-90D9-DA481EE8EA87}" srcOrd="0" destOrd="0" presId="urn:microsoft.com/office/officeart/2005/8/layout/process1"/>
    <dgm:cxn modelId="{EE86665D-6C14-490B-99CA-D4F19D095589}" type="presOf" srcId="{E9AEDE82-2ADE-414F-B5E4-B206F7BEFD77}" destId="{2023328A-277D-4E50-9A67-9ABC638E59AC}" srcOrd="0" destOrd="0" presId="urn:microsoft.com/office/officeart/2005/8/layout/process1"/>
    <dgm:cxn modelId="{5B27F362-B5B1-4B53-808C-9772F5B841F8}" type="presOf" srcId="{65BC8EE6-57A6-4C57-A47B-13DA6407449B}" destId="{1CBF1710-8B30-4C19-B2B4-EFE3BE9905CD}" srcOrd="0" destOrd="0" presId="urn:microsoft.com/office/officeart/2005/8/layout/process1"/>
    <dgm:cxn modelId="{CF541E64-FCCC-4B6D-9905-0D14D1784577}" type="presOf" srcId="{72255FF8-23D9-4FEF-85B0-F274AE6ED6C7}" destId="{85C7452C-DD8A-4211-A024-201287BDF380}" srcOrd="1" destOrd="0" presId="urn:microsoft.com/office/officeart/2005/8/layout/process1"/>
    <dgm:cxn modelId="{461F5882-584B-4D0A-AB47-787D96324FAA}" type="presOf" srcId="{E489BE6A-E742-432D-A38D-2F0D332753DB}" destId="{3BBA3627-C941-4903-82F0-FBD777F54584}" srcOrd="1" destOrd="0" presId="urn:microsoft.com/office/officeart/2005/8/layout/process1"/>
    <dgm:cxn modelId="{EC7DAF89-FD9B-48DE-892F-E668CA92CD67}" type="presOf" srcId="{0BF64FDB-8EEC-4441-989B-3C703D382592}" destId="{137CBC5E-C634-4767-9342-1B4EFAEED914}" srcOrd="0" destOrd="0" presId="urn:microsoft.com/office/officeart/2005/8/layout/process1"/>
    <dgm:cxn modelId="{2738EE8D-E9ED-4A72-84A8-8FDF352B0721}" type="presOf" srcId="{E489BE6A-E742-432D-A38D-2F0D332753DB}" destId="{4B197D18-8FA0-4687-8C52-BBB56ACCFAAB}" srcOrd="0" destOrd="0" presId="urn:microsoft.com/office/officeart/2005/8/layout/process1"/>
    <dgm:cxn modelId="{1852DE9B-3A86-4962-BD3C-BAE6D64611CB}" srcId="{405F4300-8A64-4F51-BC7B-BF76B814322F}" destId="{65BC8EE6-57A6-4C57-A47B-13DA6407449B}" srcOrd="0" destOrd="0" parTransId="{8C3E938E-B9DA-4249-952E-DCEAB5D9C947}" sibTransId="{E9AEDE82-2ADE-414F-B5E4-B206F7BEFD77}"/>
    <dgm:cxn modelId="{B27EE69C-8D64-4EF0-8EC9-5CDE3C0083A3}" srcId="{405F4300-8A64-4F51-BC7B-BF76B814322F}" destId="{91B25EEE-E5F8-404E-B194-A5469214E933}" srcOrd="2" destOrd="0" parTransId="{D7CF51DE-2C40-430B-9F21-F629203F2F92}" sibTransId="{72255FF8-23D9-4FEF-85B0-F274AE6ED6C7}"/>
    <dgm:cxn modelId="{D04208A4-B7E8-41A8-86BD-104F47E679D6}" srcId="{405F4300-8A64-4F51-BC7B-BF76B814322F}" destId="{3ACBB119-4E8F-4057-9145-C5B7ECFB572E}" srcOrd="1" destOrd="0" parTransId="{309AF669-4D62-4D7F-A5EB-943159950020}" sibTransId="{E489BE6A-E742-432D-A38D-2F0D332753DB}"/>
    <dgm:cxn modelId="{CA0B95B1-4F75-4B59-ADAA-D20BFB3E35FC}" type="presOf" srcId="{E9AEDE82-2ADE-414F-B5E4-B206F7BEFD77}" destId="{DB1C3150-18A6-423D-91C8-E38F92FF5493}" srcOrd="1" destOrd="0" presId="urn:microsoft.com/office/officeart/2005/8/layout/process1"/>
    <dgm:cxn modelId="{925611C5-C268-427C-9EE0-7B1D0B33EC4D}" srcId="{405F4300-8A64-4F51-BC7B-BF76B814322F}" destId="{0BF64FDB-8EEC-4441-989B-3C703D382592}" srcOrd="3" destOrd="0" parTransId="{F511D9A4-043D-4AE2-A61F-CF62E502869F}" sibTransId="{226044C0-CC96-42DD-82AA-EC5C3A548015}"/>
    <dgm:cxn modelId="{47F5D3E3-D58F-44A1-B6FF-A7A73066F821}" type="presOf" srcId="{405F4300-8A64-4F51-BC7B-BF76B814322F}" destId="{22D612B1-53EF-4D27-B555-7F83E34CFA39}" srcOrd="0" destOrd="0" presId="urn:microsoft.com/office/officeart/2005/8/layout/process1"/>
    <dgm:cxn modelId="{06667EEF-0009-4859-A6C8-20599F4FC691}" type="presParOf" srcId="{22D612B1-53EF-4D27-B555-7F83E34CFA39}" destId="{1CBF1710-8B30-4C19-B2B4-EFE3BE9905CD}" srcOrd="0" destOrd="0" presId="urn:microsoft.com/office/officeart/2005/8/layout/process1"/>
    <dgm:cxn modelId="{4F219642-1AA4-4F2F-ADBA-D88A590DF3F3}" type="presParOf" srcId="{22D612B1-53EF-4D27-B555-7F83E34CFA39}" destId="{2023328A-277D-4E50-9A67-9ABC638E59AC}" srcOrd="1" destOrd="0" presId="urn:microsoft.com/office/officeart/2005/8/layout/process1"/>
    <dgm:cxn modelId="{06355B96-6622-4B85-86C7-4047BA6FC1AC}" type="presParOf" srcId="{2023328A-277D-4E50-9A67-9ABC638E59AC}" destId="{DB1C3150-18A6-423D-91C8-E38F92FF5493}" srcOrd="0" destOrd="0" presId="urn:microsoft.com/office/officeart/2005/8/layout/process1"/>
    <dgm:cxn modelId="{E01DA78C-F766-4A56-81F6-87AE21F34E31}" type="presParOf" srcId="{22D612B1-53EF-4D27-B555-7F83E34CFA39}" destId="{EE96E4B0-E241-4831-B220-A8CAAD08800D}" srcOrd="2" destOrd="0" presId="urn:microsoft.com/office/officeart/2005/8/layout/process1"/>
    <dgm:cxn modelId="{44873AF6-CA66-47F9-907C-00406A647C0D}" type="presParOf" srcId="{22D612B1-53EF-4D27-B555-7F83E34CFA39}" destId="{4B197D18-8FA0-4687-8C52-BBB56ACCFAAB}" srcOrd="3" destOrd="0" presId="urn:microsoft.com/office/officeart/2005/8/layout/process1"/>
    <dgm:cxn modelId="{F985887C-FBB2-4353-8301-1C5680C161FE}" type="presParOf" srcId="{4B197D18-8FA0-4687-8C52-BBB56ACCFAAB}" destId="{3BBA3627-C941-4903-82F0-FBD777F54584}" srcOrd="0" destOrd="0" presId="urn:microsoft.com/office/officeart/2005/8/layout/process1"/>
    <dgm:cxn modelId="{5F8982A4-C8BF-4C85-88B7-CF527283B8C2}" type="presParOf" srcId="{22D612B1-53EF-4D27-B555-7F83E34CFA39}" destId="{5D334DFB-BE06-4C0D-8C60-215639A2CF3F}" srcOrd="4" destOrd="0" presId="urn:microsoft.com/office/officeart/2005/8/layout/process1"/>
    <dgm:cxn modelId="{403E5D37-A2FD-4CE9-9BB4-EF1CDBC42A15}" type="presParOf" srcId="{22D612B1-53EF-4D27-B555-7F83E34CFA39}" destId="{4B630E50-E649-40F9-90D9-DA481EE8EA87}" srcOrd="5" destOrd="0" presId="urn:microsoft.com/office/officeart/2005/8/layout/process1"/>
    <dgm:cxn modelId="{4AF9EFB6-5487-471F-A3F2-C512CC468E3B}" type="presParOf" srcId="{4B630E50-E649-40F9-90D9-DA481EE8EA87}" destId="{85C7452C-DD8A-4211-A024-201287BDF380}" srcOrd="0" destOrd="0" presId="urn:microsoft.com/office/officeart/2005/8/layout/process1"/>
    <dgm:cxn modelId="{36344D15-8CA8-469A-B267-B52D196F1DE9}" type="presParOf" srcId="{22D612B1-53EF-4D27-B555-7F83E34CFA39}" destId="{137CBC5E-C634-4767-9342-1B4EFAEED914}"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F1710-8B30-4C19-B2B4-EFE3BE9905CD}">
      <dsp:nvSpPr>
        <dsp:cNvPr id="0" name=""/>
        <dsp:cNvSpPr/>
      </dsp:nvSpPr>
      <dsp:spPr>
        <a:xfrm>
          <a:off x="4837" y="2275513"/>
          <a:ext cx="2115007" cy="1269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Susceptible</a:t>
          </a:r>
        </a:p>
      </dsp:txBody>
      <dsp:txXfrm>
        <a:off x="42005" y="2312681"/>
        <a:ext cx="2040671" cy="1194668"/>
      </dsp:txXfrm>
    </dsp:sp>
    <dsp:sp modelId="{2023328A-277D-4E50-9A67-9ABC638E59AC}">
      <dsp:nvSpPr>
        <dsp:cNvPr id="0" name=""/>
        <dsp:cNvSpPr/>
      </dsp:nvSpPr>
      <dsp:spPr>
        <a:xfrm>
          <a:off x="2331345" y="2647755"/>
          <a:ext cx="448381" cy="524521"/>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31345" y="2752659"/>
        <a:ext cx="313867" cy="314713"/>
      </dsp:txXfrm>
    </dsp:sp>
    <dsp:sp modelId="{EE96E4B0-E241-4831-B220-A8CAAD08800D}">
      <dsp:nvSpPr>
        <dsp:cNvPr id="0" name=""/>
        <dsp:cNvSpPr/>
      </dsp:nvSpPr>
      <dsp:spPr>
        <a:xfrm>
          <a:off x="2965847" y="2275513"/>
          <a:ext cx="2115007" cy="1269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Exposed</a:t>
          </a:r>
        </a:p>
      </dsp:txBody>
      <dsp:txXfrm>
        <a:off x="3003015" y="2312681"/>
        <a:ext cx="2040671" cy="1194668"/>
      </dsp:txXfrm>
    </dsp:sp>
    <dsp:sp modelId="{4B197D18-8FA0-4687-8C52-BBB56ACCFAAB}">
      <dsp:nvSpPr>
        <dsp:cNvPr id="0" name=""/>
        <dsp:cNvSpPr/>
      </dsp:nvSpPr>
      <dsp:spPr>
        <a:xfrm>
          <a:off x="5292355" y="2647755"/>
          <a:ext cx="448381" cy="524521"/>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92355" y="2752659"/>
        <a:ext cx="313867" cy="314713"/>
      </dsp:txXfrm>
    </dsp:sp>
    <dsp:sp modelId="{5D334DFB-BE06-4C0D-8C60-215639A2CF3F}">
      <dsp:nvSpPr>
        <dsp:cNvPr id="0" name=""/>
        <dsp:cNvSpPr/>
      </dsp:nvSpPr>
      <dsp:spPr>
        <a:xfrm>
          <a:off x="5926857" y="2275513"/>
          <a:ext cx="2115007" cy="1269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Infectious</a:t>
          </a:r>
        </a:p>
      </dsp:txBody>
      <dsp:txXfrm>
        <a:off x="5964025" y="2312681"/>
        <a:ext cx="2040671" cy="1194668"/>
      </dsp:txXfrm>
    </dsp:sp>
    <dsp:sp modelId="{4B630E50-E649-40F9-90D9-DA481EE8EA87}">
      <dsp:nvSpPr>
        <dsp:cNvPr id="0" name=""/>
        <dsp:cNvSpPr/>
      </dsp:nvSpPr>
      <dsp:spPr>
        <a:xfrm>
          <a:off x="8253365" y="2647755"/>
          <a:ext cx="448381" cy="524521"/>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253365" y="2752659"/>
        <a:ext cx="313867" cy="314713"/>
      </dsp:txXfrm>
    </dsp:sp>
    <dsp:sp modelId="{137CBC5E-C634-4767-9342-1B4EFAEED914}">
      <dsp:nvSpPr>
        <dsp:cNvPr id="0" name=""/>
        <dsp:cNvSpPr/>
      </dsp:nvSpPr>
      <dsp:spPr>
        <a:xfrm>
          <a:off x="8887867" y="2275513"/>
          <a:ext cx="2115007" cy="1269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Recovered/</a:t>
          </a:r>
          <a:br>
            <a:rPr lang="en-US" sz="2500" kern="1200" dirty="0"/>
          </a:br>
          <a:r>
            <a:rPr lang="en-US" sz="2500" kern="1200" dirty="0"/>
            <a:t>Currently Immune</a:t>
          </a:r>
        </a:p>
      </dsp:txBody>
      <dsp:txXfrm>
        <a:off x="8925035" y="2312681"/>
        <a:ext cx="2040671" cy="11946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4EAEB2E-EE7A-4A56-93C6-F15923F3DB11}" type="datetimeFigureOut">
              <a:rPr lang="en-US" smtClean="0"/>
              <a:t>6/12/2023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6DFA9CE-5406-4186-AB19-9F63619C5E7F}" type="slidenum">
              <a:rPr lang="en-US" smtClean="0"/>
              <a:t>‹#›</a:t>
            </a:fld>
            <a:endParaRPr lang="en-US"/>
          </a:p>
        </p:txBody>
      </p:sp>
    </p:spTree>
    <p:extLst>
      <p:ext uri="{BB962C8B-B14F-4D97-AF65-F5344CB8AC3E}">
        <p14:creationId xmlns:p14="http://schemas.microsoft.com/office/powerpoint/2010/main" val="82635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155A334-B11C-4CF4-81D4-C9A299636529}" type="datetimeFigureOut">
              <a:rPr lang="en-US" smtClean="0"/>
              <a:t>6/12/2023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F0C379-5032-47E2-B283-7B8B1F89B40F}" type="slidenum">
              <a:rPr lang="en-US" smtClean="0"/>
              <a:t>‹#›</a:t>
            </a:fld>
            <a:endParaRPr lang="en-US"/>
          </a:p>
        </p:txBody>
      </p:sp>
    </p:spTree>
    <p:extLst>
      <p:ext uri="{BB962C8B-B14F-4D97-AF65-F5344CB8AC3E}">
        <p14:creationId xmlns:p14="http://schemas.microsoft.com/office/powerpoint/2010/main" val="191806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0C379-5032-47E2-B283-7B8B1F89B40F}" type="slidenum">
              <a:rPr lang="en-US" smtClean="0"/>
              <a:t>1</a:t>
            </a:fld>
            <a:endParaRPr lang="en-US"/>
          </a:p>
        </p:txBody>
      </p:sp>
    </p:spTree>
    <p:extLst>
      <p:ext uri="{BB962C8B-B14F-4D97-AF65-F5344CB8AC3E}">
        <p14:creationId xmlns:p14="http://schemas.microsoft.com/office/powerpoint/2010/main" val="382402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what we actually measure from surveillance:</a:t>
            </a:r>
          </a:p>
          <a:p>
            <a:endParaRPr lang="en-US" dirty="0"/>
          </a:p>
          <a:p>
            <a:r>
              <a:rPr lang="en-US" dirty="0"/>
              <a:t>Despite the loose use of language (everywhere), we do not have any direct data on the number of infections, only the number of detected infections (called cases), which we know is much less than the actual number of infections.</a:t>
            </a:r>
          </a:p>
          <a:p>
            <a:endParaRPr lang="en-US" dirty="0"/>
          </a:p>
          <a:p>
            <a:r>
              <a:rPr lang="en-US" dirty="0"/>
              <a:t>Transmission is very difficult to directly measure – we have some observations of this from case and contact investigation, but the focus on these efforts is on prevention of further spread, not providing in depth data that we could use to directly measure transmission.</a:t>
            </a:r>
          </a:p>
          <a:p>
            <a:endParaRPr lang="en-US" dirty="0"/>
          </a:p>
          <a:p>
            <a:r>
              <a:rPr lang="en-US" dirty="0"/>
              <a:t>How much burden is COVID-19 putting on people? – We do have good data on this – in WA in particular we have the RHINO system which captures 100% of ED and inpatient visits.</a:t>
            </a:r>
          </a:p>
          <a:p>
            <a:pPr lvl="1"/>
            <a:r>
              <a:rPr lang="en-US" dirty="0"/>
              <a:t>We have much less information on economic, educational and psychological burden</a:t>
            </a:r>
          </a:p>
          <a:p>
            <a:pPr lvl="1"/>
            <a:r>
              <a:rPr lang="en-US" dirty="0"/>
              <a:t>And also less information on who the burden is falling on – race and ethnicity groupings, SES, employment </a:t>
            </a:r>
            <a:r>
              <a:rPr lang="en-US" dirty="0" err="1"/>
              <a:t>etc</a:t>
            </a:r>
            <a:endParaRPr lang="en-US" dirty="0"/>
          </a:p>
          <a:p>
            <a:pPr lvl="1"/>
            <a:endParaRPr lang="en-US" dirty="0"/>
          </a:p>
          <a:p>
            <a:r>
              <a:rPr lang="en-US" dirty="0"/>
              <a:t>How much burden is COVID-19 putting on our health care system?</a:t>
            </a:r>
          </a:p>
          <a:p>
            <a:r>
              <a:rPr lang="en-US" dirty="0"/>
              <a:t>	This we do have good data on</a:t>
            </a:r>
          </a:p>
          <a:p>
            <a:endParaRPr lang="en-US" dirty="0"/>
          </a:p>
          <a:p>
            <a:r>
              <a:rPr lang="en-US" strike="sngStrike" dirty="0"/>
              <a:t>What might happen going forward?</a:t>
            </a:r>
          </a:p>
          <a:p>
            <a:r>
              <a:rPr lang="en-US" strike="sngStrike" dirty="0"/>
              <a:t>What can we do about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we cannot directly measure</a:t>
            </a:r>
          </a:p>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5"/>
          </p:nvPr>
        </p:nvSpPr>
        <p:spPr/>
        <p:txBody>
          <a:bodyPr/>
          <a:lstStyle/>
          <a:p>
            <a:fld id="{B5F0C379-5032-47E2-B283-7B8B1F89B40F}" type="slidenum">
              <a:rPr lang="en-US" smtClean="0"/>
              <a:t>10</a:t>
            </a:fld>
            <a:endParaRPr lang="en-US"/>
          </a:p>
        </p:txBody>
      </p:sp>
    </p:spTree>
    <p:extLst>
      <p:ext uri="{BB962C8B-B14F-4D97-AF65-F5344CB8AC3E}">
        <p14:creationId xmlns:p14="http://schemas.microsoft.com/office/powerpoint/2010/main" val="317467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2800" dirty="0">
                <a:effectLst/>
                <a:latin typeface="Calibri" panose="020F0502020204030204" pitchFamily="34" charset="0"/>
                <a:ea typeface="Calibri" panose="020F0502020204030204" pitchFamily="34" charset="0"/>
                <a:cs typeface="Calibri" panose="020F0502020204030204" pitchFamily="34" charset="0"/>
              </a:rPr>
              <a:t>So going back to the workflow, one way to think about the modeling is taking what we can measure and helping translate that into what we would like to know in terms of infectious disease dynamics in the population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F0C379-5032-47E2-B283-7B8B1F89B40F}" type="slidenum">
              <a:rPr lang="en-US" smtClean="0"/>
              <a:t>11</a:t>
            </a:fld>
            <a:endParaRPr lang="en-US"/>
          </a:p>
        </p:txBody>
      </p:sp>
    </p:spTree>
    <p:extLst>
      <p:ext uri="{BB962C8B-B14F-4D97-AF65-F5344CB8AC3E}">
        <p14:creationId xmlns:p14="http://schemas.microsoft.com/office/powerpoint/2010/main" val="271801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dirty="0"/>
              <a:t>Washington State is a ‘home rule’ state – responsibility for public health lies with individual local health jurisdictions – typically at the county or tribal level. The Washington State Department of Health provides some common functionality to local health jurisdictions. In particular there is a state-wide notifiable condition reporting system that is run by the department of health and used by DOH and local health </a:t>
            </a:r>
            <a:r>
              <a:rPr lang="en-US" sz="900" dirty="0" err="1"/>
              <a:t>jusidictions</a:t>
            </a:r>
            <a:r>
              <a:rPr lang="en-US" sz="900" dirty="0"/>
              <a:t>. Major omission has been access to tribal health authorities – this is changing.</a:t>
            </a:r>
          </a:p>
          <a:p>
            <a:pPr marL="171450" indent="-171450">
              <a:buFontTx/>
              <a:buChar char="-"/>
            </a:pPr>
            <a:endParaRPr lang="en-US" sz="900" dirty="0"/>
          </a:p>
          <a:p>
            <a:pPr marL="171450" indent="-171450">
              <a:buFontTx/>
              <a:buChar char="-"/>
            </a:pPr>
            <a:r>
              <a:rPr lang="en-US" sz="900" dirty="0"/>
              <a:t>Notifiable conditions are required to be reported to Department of Health or local health jurisdictions, and go into a system called the Washington Disease Reporting System (WDRS). Most reports are made electronically from the labs doing the diagnosis, but some are reported by other means, including fax, and are hand entered into the system. A rule change was made for COVID to require all test results for COVID, including negative test results, to be reported to WDRS. Eventually this overwhelmed WDRS</a:t>
            </a:r>
          </a:p>
          <a:p>
            <a:pPr marL="171450" indent="-171450">
              <a:buFontTx/>
              <a:buChar char="-"/>
            </a:pPr>
            <a:endParaRPr lang="en-US" sz="900" dirty="0"/>
          </a:p>
          <a:p>
            <a:pPr marL="171450" indent="-171450">
              <a:buFontTx/>
              <a:buChar char="-"/>
            </a:pPr>
            <a:r>
              <a:rPr lang="en-US" sz="900" dirty="0"/>
              <a:t>WDRS is used for case management, especially contact tracing and notification, but also for surveillance purposes. Prior to COVID however examination of specific trends might happen once or twice a year.</a:t>
            </a:r>
          </a:p>
          <a:p>
            <a:pPr marL="171450" indent="-171450">
              <a:buFontTx/>
              <a:buChar char="-"/>
            </a:pPr>
            <a:endParaRPr lang="en-US" sz="900" dirty="0"/>
          </a:p>
          <a:p>
            <a:pPr marL="171450" indent="-171450">
              <a:buFontTx/>
              <a:buChar char="-"/>
            </a:pPr>
            <a:r>
              <a:rPr lang="en-US" sz="900" dirty="0"/>
              <a:t>- Hospitalizations are reported electronically to DOH and CDC as part of National Syndromic Surveillance Program. At DOH this goes into a system called RHINO This information however does not necessarily include high quality diagnoses, and we link the RHINO to the lab data in WDRS to determine hospitalizations with COIVD. RHINO also provides syndrome information, including a specific syndrome called Covid Like Illness (CLI), that is purely based on symptoms. </a:t>
            </a:r>
          </a:p>
          <a:p>
            <a:pPr marL="171450" indent="-171450">
              <a:buFontTx/>
              <a:buChar char="-"/>
            </a:pPr>
            <a:endParaRPr lang="en-US" sz="900" dirty="0"/>
          </a:p>
          <a:p>
            <a:pPr marL="171450" indent="-171450">
              <a:buFontTx/>
              <a:buChar char="-"/>
            </a:pPr>
            <a:r>
              <a:rPr lang="en-US" sz="900" dirty="0"/>
              <a:t>We also now get information provided separately by the hospitals into a system called WA Health, which is designed to monitor hospital capacity, and includes daily admissions for COVID-19, beds occupied by COVID-19 patients, and available beds.</a:t>
            </a:r>
          </a:p>
          <a:p>
            <a:pPr marL="171450" indent="-171450">
              <a:buFontTx/>
              <a:buChar char="-"/>
            </a:pPr>
            <a:endParaRPr lang="en-US" sz="900" dirty="0"/>
          </a:p>
          <a:p>
            <a:pPr marL="171450" indent="-171450">
              <a:buFontTx/>
              <a:buChar char="-"/>
            </a:pPr>
            <a:r>
              <a:rPr lang="en-US" sz="900" dirty="0"/>
              <a:t>- Death data comes from our vital records system, and is linked to WDRS test data to determine if a person who dies had recently tested positive for COVID (small amount of post-</a:t>
            </a:r>
            <a:r>
              <a:rPr lang="en-US" sz="900" dirty="0" err="1"/>
              <a:t>mortom</a:t>
            </a:r>
            <a:r>
              <a:rPr lang="en-US" sz="900" dirty="0"/>
              <a:t> testing as well). These are then checked in detail to determine if the infection was the likely cause of death. </a:t>
            </a:r>
          </a:p>
          <a:p>
            <a:pPr marL="171450" indent="-171450">
              <a:buFontTx/>
              <a:buChar char="-"/>
            </a:pPr>
            <a:endParaRPr lang="en-US" sz="9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Cases and vaccinations are geocoded to the census tract level.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9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Around 95% of vaccinations that occur in Washington are reported to our Immunization Information system (the other 5% are mostly federally administered doses and only reported to the CDC). This data is generally provided by the provider administering the vaccination, and is generally of high quality. This data is linked to the test, hospitalization and death 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9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We also make some use of the seroprevalence data provided by the commercial lab testing program at the CDC.</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9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Sequencing is performed on a proportion of positive tests by a handful of labs, including DOH lab, UW virology, SCAN and a couple of commercial labs.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9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900" dirty="0"/>
              <a:t>We don’t currently make use of wastewater surveillance data</a:t>
            </a:r>
          </a:p>
          <a:p>
            <a:pPr marL="0" indent="0">
              <a:buFont typeface="Arial" panose="020B0604020202020204" pitchFamily="34" charset="0"/>
              <a:buNone/>
            </a:pPr>
            <a:endParaRPr lang="en-US" sz="900" dirty="0"/>
          </a:p>
        </p:txBody>
      </p:sp>
      <p:sp>
        <p:nvSpPr>
          <p:cNvPr id="4" name="Slide Number Placeholder 3"/>
          <p:cNvSpPr>
            <a:spLocks noGrp="1"/>
          </p:cNvSpPr>
          <p:nvPr>
            <p:ph type="sldNum" sz="quarter" idx="5"/>
          </p:nvPr>
        </p:nvSpPr>
        <p:spPr/>
        <p:txBody>
          <a:bodyPr/>
          <a:lstStyle/>
          <a:p>
            <a:fld id="{B5F0C379-5032-47E2-B283-7B8B1F89B40F}" type="slidenum">
              <a:rPr lang="en-US" smtClean="0"/>
              <a:t>12</a:t>
            </a:fld>
            <a:endParaRPr lang="en-US"/>
          </a:p>
        </p:txBody>
      </p:sp>
    </p:spTree>
    <p:extLst>
      <p:ext uri="{BB962C8B-B14F-4D97-AF65-F5344CB8AC3E}">
        <p14:creationId xmlns:p14="http://schemas.microsoft.com/office/powerpoint/2010/main" val="302681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Now we’re going to take a look at one very common type of infectious disease model, which is called an SEIR model.</a:t>
            </a:r>
          </a:p>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This is a simplification of that</a:t>
            </a:r>
          </a:p>
          <a:p>
            <a:pPr marL="0" marR="0" lvl="0" indent="0">
              <a:spcBef>
                <a:spcPts val="0"/>
              </a:spcBef>
              <a:spcAft>
                <a:spcPts val="0"/>
              </a:spcAft>
              <a:buFont typeface="+mj-l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What defines an SEIR model are the four S-E-I-R compartments that people move through - these stand for Susceptible, Exposed, Infectious, and Recovered.</a:t>
            </a:r>
          </a:p>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Initially everyone is considered susceptible, until the virus enters someone's system, at which point they're considered exposed (note that this is different than other uses of the term exposed where someone just came into contact with an infectious person). </a:t>
            </a:r>
          </a:p>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After some period of time, that person is assumed to become infectious to others, and then after another period of time they eventually either die and are removed from the model population, or move to the recovered compartment where they are no longer infectious and have immunity for some time. </a:t>
            </a:r>
          </a:p>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With models for some diseases, people progress through the compartments in only one direction, but others like COVID can be a bit more complicated.</a:t>
            </a:r>
          </a:p>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[click] Sometimes there’s a vaccine. When people who were previously susceptible get vaccinated, we move some portion of them (depending on how effective the vaccine is) directly from the Susceptible compartment to the Recovered compartment.</a:t>
            </a:r>
          </a:p>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Calibri" panose="020F0502020204030204" pitchFamily="34" charset="0"/>
              </a:rPr>
              <a:t>[click] Likewise, for some diseases immunity is not permanent. With COVID, people’s immunity wanes over time, or if a new variant comes along that bypasses previous immunity, they get moved from the Recovered compartment back to Susceptible.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F0C379-5032-47E2-B283-7B8B1F89B40F}" type="slidenum">
              <a:rPr lang="en-US" smtClean="0"/>
              <a:t>13</a:t>
            </a:fld>
            <a:endParaRPr lang="en-US"/>
          </a:p>
        </p:txBody>
      </p:sp>
    </p:spTree>
    <p:extLst>
      <p:ext uri="{BB962C8B-B14F-4D97-AF65-F5344CB8AC3E}">
        <p14:creationId xmlns:p14="http://schemas.microsoft.com/office/powerpoint/2010/main" val="238766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SEIR models can vary by what kind of data and outcomes they focus on, but here's a general overview of how one might work.</a:t>
            </a: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mentioned before, a model for an existing virus would take in various epi data like test results, hospitalizations and deaths, and vaccine doses administered. These data could all be basic counts by week, or they could be daily counts broken down by age and other factors.</a:t>
            </a: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of these data are observable outcomes, but to paint a picture of the entire epidemic we also need to make estimates about everyone who’s gotten the virus, including people who never got tested.</a:t>
            </a: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bridge this gap, SEIR models typically use various assumptions taken from studies, such as ratios of the number of infections per hospitalization by age. With this sort of information, the model might estimate that, for every 65-year-old that ends up in the hospital, there were probably about 10 total infections that occurred.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mj-lt"/>
              <a:buAutoNum type="alphaLcParenR"/>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of those 9 other people likely tested positive, but it’s also likely that some never got tested and wouldn’t otherwise show up in our data anywhere).</a:t>
            </a:r>
          </a:p>
          <a:p>
            <a:pPr marL="800100" marR="0" lvl="1" indent="-342900">
              <a:spcBef>
                <a:spcPts val="0"/>
              </a:spcBef>
              <a:spcAft>
                <a:spcPts val="0"/>
              </a:spcAft>
              <a:buFont typeface="+mj-lt"/>
              <a:buAutoNum type="alphaL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by incorporating all these data and assumptions, the model is able to paint a picture of what recent transmission looks like and how it's changed over time</a:t>
            </a: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once we have a picture of the current state of things, we can use the model to run some scenarios estimating what might happen if transmission were to continue at its recent pace, or get better or worse by some degree.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F0C379-5032-47E2-B283-7B8B1F89B40F}" type="slidenum">
              <a:rPr lang="en-US" smtClean="0"/>
              <a:t>14</a:t>
            </a:fld>
            <a:endParaRPr lang="en-US"/>
          </a:p>
        </p:txBody>
      </p:sp>
    </p:spTree>
    <p:extLst>
      <p:ext uri="{BB962C8B-B14F-4D97-AF65-F5344CB8AC3E}">
        <p14:creationId xmlns:p14="http://schemas.microsoft.com/office/powerpoint/2010/main" val="218854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next couple of slides will look at this process in a little more detail, as it is instructive as to the kinds of things that need to go into the modeling process.</a:t>
            </a:r>
          </a:p>
          <a:p>
            <a:r>
              <a:rPr lang="en-US" sz="1400" dirty="0"/>
              <a:t>This slide shows the general process, which revolves around producing an epi-curve of infections – an estimate of the number of infections that are occurring each day. This, together with model parameters, drives the model to produce transmission, prevalence and immunity estimates</a:t>
            </a:r>
          </a:p>
          <a:p>
            <a:endParaRPr lang="en-US" sz="1400" dirty="0"/>
          </a:p>
          <a:p>
            <a:endParaRPr lang="en-US" sz="1400" dirty="0"/>
          </a:p>
          <a:p>
            <a:r>
              <a:rPr lang="en-US" sz="1400" dirty="0"/>
              <a:t>An important part of this diagram being glossed over is the estimation of the infection hospitalization rate</a:t>
            </a:r>
          </a:p>
        </p:txBody>
      </p:sp>
      <p:sp>
        <p:nvSpPr>
          <p:cNvPr id="4" name="Slide Number Placeholder 3"/>
          <p:cNvSpPr>
            <a:spLocks noGrp="1"/>
          </p:cNvSpPr>
          <p:nvPr>
            <p:ph type="sldNum" sz="quarter" idx="5"/>
          </p:nvPr>
        </p:nvSpPr>
        <p:spPr/>
        <p:txBody>
          <a:bodyPr/>
          <a:lstStyle/>
          <a:p>
            <a:fld id="{B5F0C379-5032-47E2-B283-7B8B1F89B40F}" type="slidenum">
              <a:rPr lang="en-US" smtClean="0"/>
              <a:t>15</a:t>
            </a:fld>
            <a:endParaRPr lang="en-US"/>
          </a:p>
        </p:txBody>
      </p:sp>
    </p:spTree>
    <p:extLst>
      <p:ext uri="{BB962C8B-B14F-4D97-AF65-F5344CB8AC3E}">
        <p14:creationId xmlns:p14="http://schemas.microsoft.com/office/powerpoint/2010/main" val="3044764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actually where most of the effort in the modeling goes.</a:t>
            </a:r>
          </a:p>
          <a:p>
            <a:endParaRPr lang="en-US" sz="1400" dirty="0"/>
          </a:p>
          <a:p>
            <a:r>
              <a:rPr lang="en-US" sz="1400" dirty="0"/>
              <a:t>We start with an estimate of the baseline IHR taken from the literature. This estimate is by age group, and only applied during the earlier days of the epidemic.</a:t>
            </a:r>
          </a:p>
          <a:p>
            <a:endParaRPr lang="en-US" sz="1400" dirty="0"/>
          </a:p>
          <a:p>
            <a:r>
              <a:rPr lang="en-US" sz="1400" dirty="0"/>
              <a:t>We need to modify this estimate for variant severity. To do this we need estimates from the literature of both variant severity and data on variant proportions. Fortunately we have a robust sequencing program to get these proportions</a:t>
            </a:r>
          </a:p>
          <a:p>
            <a:r>
              <a:rPr lang="en-US" sz="1400" dirty="0"/>
              <a:t>Since these change over time we now have a time varying IHR</a:t>
            </a:r>
          </a:p>
          <a:p>
            <a:endParaRPr lang="en-US" sz="1400" dirty="0"/>
          </a:p>
          <a:p>
            <a:r>
              <a:rPr lang="en-US" sz="1400" dirty="0"/>
              <a:t>We also need to take into account the effects of various types of immunity on IHR, both from vaccination and from prior infections.</a:t>
            </a:r>
          </a:p>
          <a:p>
            <a:endParaRPr lang="en-US" sz="1400" dirty="0"/>
          </a:p>
          <a:p>
            <a:r>
              <a:rPr lang="en-US" sz="1400" dirty="0"/>
              <a:t>Effects of vaccination require estimates of immunity and waning of immunity, but type of vaccination and by variant. We get these estimates from data published by UK public health.</a:t>
            </a:r>
          </a:p>
          <a:p>
            <a:r>
              <a:rPr lang="en-US" sz="1400" dirty="0"/>
              <a:t>We apply these estimates to the population vaccination status in Washington State, using data from the information immunization system. Note that the immunity parameters need to be for both infection and protection against severe illness, as it is differential between these that alters the infection hospitalization rate.</a:t>
            </a:r>
          </a:p>
          <a:p>
            <a:endParaRPr lang="en-US" sz="1400" dirty="0"/>
          </a:p>
          <a:p>
            <a:r>
              <a:rPr lang="en-US" sz="1400" dirty="0"/>
              <a:t>Similarly we need this information for prior infection. Protection and rates of waning estimates come from the literature, but we also need to know the number of prior infections, which could come from the model itself, or from other estimates such as serology data.</a:t>
            </a:r>
          </a:p>
          <a:p>
            <a:endParaRPr lang="en-US" sz="1400" dirty="0"/>
          </a:p>
          <a:p>
            <a:r>
              <a:rPr lang="en-US" sz="1400" dirty="0"/>
              <a:t>Finally, as all of these estimates done by age group, we need to know the distribution of infections by age in the population. We estimate this using a combination of population estimates, case counts, and serology data to estimate relative under-reporting of cases.</a:t>
            </a:r>
          </a:p>
          <a:p>
            <a:endParaRPr lang="en-US" sz="1400" dirty="0"/>
          </a:p>
          <a:p>
            <a:r>
              <a:rPr lang="en-US" sz="1400" dirty="0"/>
              <a:t>These are all mixed together to come up with the average IHR curve for the state.</a:t>
            </a:r>
          </a:p>
        </p:txBody>
      </p:sp>
      <p:sp>
        <p:nvSpPr>
          <p:cNvPr id="4" name="Slide Number Placeholder 3"/>
          <p:cNvSpPr>
            <a:spLocks noGrp="1"/>
          </p:cNvSpPr>
          <p:nvPr>
            <p:ph type="sldNum" sz="quarter" idx="5"/>
          </p:nvPr>
        </p:nvSpPr>
        <p:spPr/>
        <p:txBody>
          <a:bodyPr/>
          <a:lstStyle/>
          <a:p>
            <a:fld id="{B5F0C379-5032-47E2-B283-7B8B1F89B40F}" type="slidenum">
              <a:rPr lang="en-US" smtClean="0"/>
              <a:t>16</a:t>
            </a:fld>
            <a:endParaRPr lang="en-US"/>
          </a:p>
        </p:txBody>
      </p:sp>
    </p:spTree>
    <p:extLst>
      <p:ext uri="{BB962C8B-B14F-4D97-AF65-F5344CB8AC3E}">
        <p14:creationId xmlns:p14="http://schemas.microsoft.com/office/powerpoint/2010/main" val="400056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actually where most of the effort in the modeling goes.</a:t>
            </a:r>
          </a:p>
          <a:p>
            <a:endParaRPr lang="en-US" sz="1400" dirty="0"/>
          </a:p>
          <a:p>
            <a:r>
              <a:rPr lang="en-US" sz="1400" dirty="0"/>
              <a:t>We start with an estimate of the baseline IHR taken from the literature. This estimate is by age group, and only applied during the earlier days of the epidemic.</a:t>
            </a:r>
          </a:p>
          <a:p>
            <a:endParaRPr lang="en-US" sz="1400" dirty="0"/>
          </a:p>
          <a:p>
            <a:r>
              <a:rPr lang="en-US" sz="1400" dirty="0"/>
              <a:t>We need to modify this estimate for variant severity. To do this we need estimates from the literature of both variant severity and data on variant proportions. Fortunately we have a robust sequencing program to get these proportions</a:t>
            </a:r>
          </a:p>
          <a:p>
            <a:r>
              <a:rPr lang="en-US" sz="1400" dirty="0"/>
              <a:t>Since these change over time we now have a time varying IHR</a:t>
            </a:r>
          </a:p>
          <a:p>
            <a:endParaRPr lang="en-US" sz="1400" dirty="0"/>
          </a:p>
          <a:p>
            <a:r>
              <a:rPr lang="en-US" sz="1400" dirty="0"/>
              <a:t>We also need to take into account the effects of various types of immunity on IHR, both from vaccination and from prior infections.</a:t>
            </a:r>
          </a:p>
          <a:p>
            <a:endParaRPr lang="en-US" sz="1400" dirty="0"/>
          </a:p>
          <a:p>
            <a:r>
              <a:rPr lang="en-US" sz="1400" dirty="0"/>
              <a:t>Effects of vaccination require estimates of immunity and waning of immunity, but type of vaccination and by variant. We get these estimates from data published by UK public health.</a:t>
            </a:r>
          </a:p>
          <a:p>
            <a:r>
              <a:rPr lang="en-US" sz="1400" dirty="0"/>
              <a:t>We apply these estimates to the population vaccination status in Washington State, using data from the information immunization system. Note that the immunity parameters need to be for both infection and protection against severe illness, as it is differential between these that alters the infection hospitalization rate.</a:t>
            </a:r>
          </a:p>
          <a:p>
            <a:endParaRPr lang="en-US" sz="1400" dirty="0"/>
          </a:p>
          <a:p>
            <a:r>
              <a:rPr lang="en-US" sz="1400" dirty="0"/>
              <a:t>Similarly we need this information for prior infection. Protection and rates of waning estimates come from the literature, but we also need to know the number of prior infections, which could come from the model itself, or from other estimates such as serology data.</a:t>
            </a:r>
          </a:p>
          <a:p>
            <a:endParaRPr lang="en-US" sz="1400" dirty="0"/>
          </a:p>
          <a:p>
            <a:r>
              <a:rPr lang="en-US" sz="1400" dirty="0"/>
              <a:t>Finally, as all of these estimates done by age group, we need to know the distribution of infections by age in the population. We estimate this using a combination of population estimates, case counts, and serology data to estimate relative under-reporting of cases.</a:t>
            </a:r>
          </a:p>
          <a:p>
            <a:endParaRPr lang="en-US" sz="1400" dirty="0"/>
          </a:p>
          <a:p>
            <a:r>
              <a:rPr lang="en-US" sz="1400" dirty="0"/>
              <a:t>These are all mixed together to come up with the average IHR curve for the state.</a:t>
            </a:r>
          </a:p>
        </p:txBody>
      </p:sp>
      <p:sp>
        <p:nvSpPr>
          <p:cNvPr id="4" name="Slide Number Placeholder 3"/>
          <p:cNvSpPr>
            <a:spLocks noGrp="1"/>
          </p:cNvSpPr>
          <p:nvPr>
            <p:ph type="sldNum" sz="quarter" idx="5"/>
          </p:nvPr>
        </p:nvSpPr>
        <p:spPr/>
        <p:txBody>
          <a:bodyPr/>
          <a:lstStyle/>
          <a:p>
            <a:fld id="{B5F0C379-5032-47E2-B283-7B8B1F89B40F}" type="slidenum">
              <a:rPr lang="en-US" smtClean="0"/>
              <a:t>17</a:t>
            </a:fld>
            <a:endParaRPr lang="en-US"/>
          </a:p>
        </p:txBody>
      </p:sp>
    </p:spTree>
    <p:extLst>
      <p:ext uri="{BB962C8B-B14F-4D97-AF65-F5344CB8AC3E}">
        <p14:creationId xmlns:p14="http://schemas.microsoft.com/office/powerpoint/2010/main" val="23894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actually where most of the effort in the modeling goes.</a:t>
            </a:r>
          </a:p>
          <a:p>
            <a:endParaRPr lang="en-US" sz="1400" dirty="0"/>
          </a:p>
          <a:p>
            <a:r>
              <a:rPr lang="en-US" sz="1400" dirty="0"/>
              <a:t>We start with an estimate of the baseline IHR taken from the literature. This estimate is by age group, and only applied during the earlier days of the epidemic.</a:t>
            </a:r>
          </a:p>
          <a:p>
            <a:endParaRPr lang="en-US" sz="1400" dirty="0"/>
          </a:p>
          <a:p>
            <a:r>
              <a:rPr lang="en-US" sz="1400" dirty="0"/>
              <a:t>We need to modify this estimate for variant severity. To do this we need estimates from the literature of both variant severity and data on variant proportions. Fortunately we have a robust sequencing program to get these proportions</a:t>
            </a:r>
          </a:p>
          <a:p>
            <a:r>
              <a:rPr lang="en-US" sz="1400" dirty="0"/>
              <a:t>Since these change over time we now have a time varying IHR</a:t>
            </a:r>
          </a:p>
          <a:p>
            <a:endParaRPr lang="en-US" sz="1400" dirty="0"/>
          </a:p>
          <a:p>
            <a:r>
              <a:rPr lang="en-US" sz="1400" dirty="0"/>
              <a:t>We also need to take into account the effects of various types of immunity on IHR, both from vaccination and from prior infections.</a:t>
            </a:r>
          </a:p>
          <a:p>
            <a:endParaRPr lang="en-US" sz="1400" dirty="0"/>
          </a:p>
          <a:p>
            <a:r>
              <a:rPr lang="en-US" sz="1400" dirty="0"/>
              <a:t>Effects of vaccination require estimates of immunity and waning of immunity, but type of vaccination and by variant. We get these estimates from data published by UK public health.</a:t>
            </a:r>
          </a:p>
          <a:p>
            <a:r>
              <a:rPr lang="en-US" sz="1400" dirty="0"/>
              <a:t>We apply these estimates to the population vaccination status in Washington State, using data from the information immunization system. Note that the immunity parameters need to be for both infection and protection against severe illness, as it is differential between these that alters the infection hospitalization rate.</a:t>
            </a:r>
          </a:p>
          <a:p>
            <a:endParaRPr lang="en-US" sz="1400" dirty="0"/>
          </a:p>
          <a:p>
            <a:r>
              <a:rPr lang="en-US" sz="1400" dirty="0"/>
              <a:t>Similarly we need this information for prior infection. Protection and rates of waning estimates come from the literature, but we also need to know the number of prior infections, which could come from the model itself, or from other estimates such as serology data.</a:t>
            </a:r>
          </a:p>
          <a:p>
            <a:endParaRPr lang="en-US" sz="1400" dirty="0"/>
          </a:p>
          <a:p>
            <a:r>
              <a:rPr lang="en-US" sz="1400" dirty="0"/>
              <a:t>Finally, as all of these estimates done by age group, we need to know the distribution of infections by age in the population. We estimate this using a combination of population estimates, case counts, and serology data to estimate relative under-reporting of cases.</a:t>
            </a:r>
          </a:p>
          <a:p>
            <a:endParaRPr lang="en-US" sz="1400" dirty="0"/>
          </a:p>
          <a:p>
            <a:r>
              <a:rPr lang="en-US" sz="1400" dirty="0"/>
              <a:t>These are all mixed together to come up with the average IHR curve for the state.</a:t>
            </a:r>
          </a:p>
        </p:txBody>
      </p:sp>
      <p:sp>
        <p:nvSpPr>
          <p:cNvPr id="4" name="Slide Number Placeholder 3"/>
          <p:cNvSpPr>
            <a:spLocks noGrp="1"/>
          </p:cNvSpPr>
          <p:nvPr>
            <p:ph type="sldNum" sz="quarter" idx="5"/>
          </p:nvPr>
        </p:nvSpPr>
        <p:spPr/>
        <p:txBody>
          <a:bodyPr/>
          <a:lstStyle/>
          <a:p>
            <a:fld id="{B5F0C379-5032-47E2-B283-7B8B1F89B40F}" type="slidenum">
              <a:rPr lang="en-US" smtClean="0"/>
              <a:t>18</a:t>
            </a:fld>
            <a:endParaRPr lang="en-US"/>
          </a:p>
        </p:txBody>
      </p:sp>
    </p:spTree>
    <p:extLst>
      <p:ext uri="{BB962C8B-B14F-4D97-AF65-F5344CB8AC3E}">
        <p14:creationId xmlns:p14="http://schemas.microsoft.com/office/powerpoint/2010/main" val="1179511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actually where most of the effort in the modeling goes.</a:t>
            </a:r>
          </a:p>
          <a:p>
            <a:endParaRPr lang="en-US" sz="1400" dirty="0"/>
          </a:p>
          <a:p>
            <a:r>
              <a:rPr lang="en-US" sz="1400" dirty="0"/>
              <a:t>We start with an estimate of the baseline IHR taken from the literature. This estimate is by age group, and only applied during the earlier days of the epidemic.</a:t>
            </a:r>
          </a:p>
          <a:p>
            <a:endParaRPr lang="en-US" sz="1400" dirty="0"/>
          </a:p>
          <a:p>
            <a:r>
              <a:rPr lang="en-US" sz="1400" dirty="0"/>
              <a:t>We need to modify this estimate for variant severity. To do this we need estimates from the literature of both variant severity and data on variant proportions. Fortunately we have a robust sequencing program to get these proportions</a:t>
            </a:r>
          </a:p>
          <a:p>
            <a:r>
              <a:rPr lang="en-US" sz="1400" dirty="0"/>
              <a:t>Since these change over time we now have a time varying IHR</a:t>
            </a:r>
          </a:p>
          <a:p>
            <a:endParaRPr lang="en-US" sz="1400" dirty="0"/>
          </a:p>
          <a:p>
            <a:r>
              <a:rPr lang="en-US" sz="1400" dirty="0"/>
              <a:t>We also need to take into account the effects of various types of immunity on IHR, both from vaccination and from prior infections.</a:t>
            </a:r>
          </a:p>
          <a:p>
            <a:endParaRPr lang="en-US" sz="1400" dirty="0"/>
          </a:p>
          <a:p>
            <a:r>
              <a:rPr lang="en-US" sz="1400" dirty="0"/>
              <a:t>Effects of vaccination require estimates of immunity and waning of immunity, but type of vaccination and by variant. We get these estimates from data published by UK public health.</a:t>
            </a:r>
          </a:p>
          <a:p>
            <a:r>
              <a:rPr lang="en-US" sz="1400" dirty="0"/>
              <a:t>We apply these estimates to the population vaccination status in Washington State, using data from the information immunization system. Note that the immunity parameters need to be for both infection and protection against severe illness, as it is differential between these that alters the infection hospitalization rate.</a:t>
            </a:r>
          </a:p>
          <a:p>
            <a:endParaRPr lang="en-US" sz="1400" dirty="0"/>
          </a:p>
          <a:p>
            <a:r>
              <a:rPr lang="en-US" sz="1400" dirty="0"/>
              <a:t>Similarly we need this information for prior infection. Protection and rates of waning estimates come from the literature, but we also need to know the number of prior infections, which could come from the model itself, or from other estimates such as serology data.</a:t>
            </a:r>
          </a:p>
          <a:p>
            <a:endParaRPr lang="en-US" sz="1400" dirty="0"/>
          </a:p>
          <a:p>
            <a:r>
              <a:rPr lang="en-US" sz="1400" dirty="0"/>
              <a:t>Finally, as all of these estimates done by age group, we need to know the distribution of infections by age in the population. We estimate this using a combination of population estimates, case counts, and serology data to estimate relative under-reporting of cases.</a:t>
            </a:r>
          </a:p>
          <a:p>
            <a:endParaRPr lang="en-US" sz="1400" dirty="0"/>
          </a:p>
          <a:p>
            <a:r>
              <a:rPr lang="en-US" sz="1400" dirty="0"/>
              <a:t>These are all mixed together to come up with the average IHR curve for the state.</a:t>
            </a:r>
          </a:p>
        </p:txBody>
      </p:sp>
      <p:sp>
        <p:nvSpPr>
          <p:cNvPr id="4" name="Slide Number Placeholder 3"/>
          <p:cNvSpPr>
            <a:spLocks noGrp="1"/>
          </p:cNvSpPr>
          <p:nvPr>
            <p:ph type="sldNum" sz="quarter" idx="5"/>
          </p:nvPr>
        </p:nvSpPr>
        <p:spPr/>
        <p:txBody>
          <a:bodyPr/>
          <a:lstStyle/>
          <a:p>
            <a:fld id="{B5F0C379-5032-47E2-B283-7B8B1F89B40F}" type="slidenum">
              <a:rPr lang="en-US" smtClean="0"/>
              <a:t>19</a:t>
            </a:fld>
            <a:endParaRPr lang="en-US"/>
          </a:p>
        </p:txBody>
      </p:sp>
    </p:spTree>
    <p:extLst>
      <p:ext uri="{BB962C8B-B14F-4D97-AF65-F5344CB8AC3E}">
        <p14:creationId xmlns:p14="http://schemas.microsoft.com/office/powerpoint/2010/main" val="84729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history</a:t>
            </a:r>
          </a:p>
          <a:p>
            <a:r>
              <a:rPr lang="en-US" dirty="0"/>
              <a:t>Primary model and data sources</a:t>
            </a:r>
          </a:p>
          <a:p>
            <a:pPr lvl="1"/>
            <a:r>
              <a:rPr lang="en-US" dirty="0"/>
              <a:t>Non-technical overview</a:t>
            </a:r>
          </a:p>
          <a:p>
            <a:r>
              <a:rPr lang="en-US" dirty="0"/>
              <a:t>How we use modeling</a:t>
            </a:r>
          </a:p>
          <a:p>
            <a:pPr lvl="1"/>
            <a:r>
              <a:rPr lang="en-US" dirty="0"/>
              <a:t>Understanding current situation</a:t>
            </a:r>
          </a:p>
          <a:p>
            <a:pPr lvl="1"/>
            <a:r>
              <a:rPr lang="en-US" dirty="0"/>
              <a:t>Short term projections</a:t>
            </a:r>
          </a:p>
          <a:p>
            <a:pPr lvl="1"/>
            <a:r>
              <a:rPr lang="en-US" dirty="0"/>
              <a:t>Examining possible futures</a:t>
            </a:r>
          </a:p>
          <a:p>
            <a:r>
              <a:rPr lang="en-US" dirty="0"/>
              <a:t>Modeling to inform policy decisions</a:t>
            </a:r>
          </a:p>
          <a:p>
            <a:r>
              <a:rPr lang="en-US" dirty="0"/>
              <a:t>Implementing health equity into modeling</a:t>
            </a:r>
          </a:p>
          <a:p>
            <a:pPr marL="0" indent="0">
              <a:buFont typeface="Arial" panose="020B0604020202020204" pitchFamily="34" charset="0"/>
              <a:buNone/>
            </a:pPr>
            <a:endParaRPr lang="en-US" sz="900" dirty="0"/>
          </a:p>
        </p:txBody>
      </p:sp>
      <p:sp>
        <p:nvSpPr>
          <p:cNvPr id="4" name="Slide Number Placeholder 3"/>
          <p:cNvSpPr>
            <a:spLocks noGrp="1"/>
          </p:cNvSpPr>
          <p:nvPr>
            <p:ph type="sldNum" sz="quarter" idx="5"/>
          </p:nvPr>
        </p:nvSpPr>
        <p:spPr/>
        <p:txBody>
          <a:bodyPr/>
          <a:lstStyle/>
          <a:p>
            <a:fld id="{B5F0C379-5032-47E2-B283-7B8B1F89B40F}" type="slidenum">
              <a:rPr lang="en-US" smtClean="0"/>
              <a:t>2</a:t>
            </a:fld>
            <a:endParaRPr lang="en-US"/>
          </a:p>
        </p:txBody>
      </p:sp>
    </p:spTree>
    <p:extLst>
      <p:ext uri="{BB962C8B-B14F-4D97-AF65-F5344CB8AC3E}">
        <p14:creationId xmlns:p14="http://schemas.microsoft.com/office/powerpoint/2010/main" val="235942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dirty="0"/>
              <a:t>Read slide – select all that apply</a:t>
            </a:r>
          </a:p>
        </p:txBody>
      </p:sp>
      <p:sp>
        <p:nvSpPr>
          <p:cNvPr id="4" name="Slide Number Placeholder 3"/>
          <p:cNvSpPr>
            <a:spLocks noGrp="1"/>
          </p:cNvSpPr>
          <p:nvPr>
            <p:ph type="sldNum" sz="quarter" idx="5"/>
          </p:nvPr>
        </p:nvSpPr>
        <p:spPr/>
        <p:txBody>
          <a:bodyPr/>
          <a:lstStyle/>
          <a:p>
            <a:fld id="{B5F0C379-5032-47E2-B283-7B8B1F89B40F}" type="slidenum">
              <a:rPr lang="en-US" smtClean="0"/>
              <a:t>20</a:t>
            </a:fld>
            <a:endParaRPr lang="en-US"/>
          </a:p>
        </p:txBody>
      </p:sp>
    </p:spTree>
    <p:extLst>
      <p:ext uri="{BB962C8B-B14F-4D97-AF65-F5344CB8AC3E}">
        <p14:creationId xmlns:p14="http://schemas.microsoft.com/office/powerpoint/2010/main" val="265888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900" dirty="0"/>
          </a:p>
        </p:txBody>
      </p:sp>
      <p:sp>
        <p:nvSpPr>
          <p:cNvPr id="4" name="Slide Number Placeholder 3"/>
          <p:cNvSpPr>
            <a:spLocks noGrp="1"/>
          </p:cNvSpPr>
          <p:nvPr>
            <p:ph type="sldNum" sz="quarter" idx="5"/>
          </p:nvPr>
        </p:nvSpPr>
        <p:spPr/>
        <p:txBody>
          <a:bodyPr/>
          <a:lstStyle/>
          <a:p>
            <a:fld id="{B5F0C379-5032-47E2-B283-7B8B1F89B40F}" type="slidenum">
              <a:rPr lang="en-US" smtClean="0"/>
              <a:t>21</a:t>
            </a:fld>
            <a:endParaRPr lang="en-US"/>
          </a:p>
        </p:txBody>
      </p:sp>
    </p:spTree>
    <p:extLst>
      <p:ext uri="{BB962C8B-B14F-4D97-AF65-F5344CB8AC3E}">
        <p14:creationId xmlns:p14="http://schemas.microsoft.com/office/powerpoint/2010/main" val="3531605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We have primarily used modeling as a window into what is currently happening with disease transmission</a:t>
            </a:r>
          </a:p>
          <a:p>
            <a:r>
              <a:rPr lang="en-US" sz="1000" dirty="0"/>
              <a:t>A secondary use has been for scenario projections, in particular hospital admissions</a:t>
            </a:r>
          </a:p>
          <a:p>
            <a:endParaRPr lang="en-US" sz="1000" dirty="0"/>
          </a:p>
          <a:p>
            <a:r>
              <a:rPr lang="en-US" sz="1000" dirty="0"/>
              <a:t>Most of the modeling has either been done separately for Eastern and western Washington, or at the state level as a whole once things become similar enough. Specific models for King County and Yakima in particular have also been used.</a:t>
            </a:r>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5"/>
          </p:nvPr>
        </p:nvSpPr>
        <p:spPr/>
        <p:txBody>
          <a:bodyPr/>
          <a:lstStyle/>
          <a:p>
            <a:fld id="{B5F0C379-5032-47E2-B283-7B8B1F89B40F}" type="slidenum">
              <a:rPr lang="en-US" smtClean="0"/>
              <a:t>22</a:t>
            </a:fld>
            <a:endParaRPr lang="en-US"/>
          </a:p>
        </p:txBody>
      </p:sp>
    </p:spTree>
    <p:extLst>
      <p:ext uri="{BB962C8B-B14F-4D97-AF65-F5344CB8AC3E}">
        <p14:creationId xmlns:p14="http://schemas.microsoft.com/office/powerpoint/2010/main" val="266315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We have primarily used modeling as a window into what is currently happening with disease transmission</a:t>
            </a:r>
          </a:p>
          <a:p>
            <a:r>
              <a:rPr lang="en-US" sz="1000" dirty="0"/>
              <a:t>A secondary use has been for scenario projections, in particular hospital admissions</a:t>
            </a:r>
          </a:p>
          <a:p>
            <a:endParaRPr lang="en-US" sz="1000" dirty="0"/>
          </a:p>
          <a:p>
            <a:r>
              <a:rPr lang="en-US" sz="1000" dirty="0"/>
              <a:t>Most of the modeling has either been done separately for Eastern and western Washington, or at the state level as a whole once things become similar enough. Specific models for King County and Yakima in particular have also been used.</a:t>
            </a:r>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5"/>
          </p:nvPr>
        </p:nvSpPr>
        <p:spPr/>
        <p:txBody>
          <a:bodyPr/>
          <a:lstStyle/>
          <a:p>
            <a:fld id="{B5F0C379-5032-47E2-B283-7B8B1F89B40F}" type="slidenum">
              <a:rPr lang="en-US" smtClean="0"/>
              <a:t>23</a:t>
            </a:fld>
            <a:endParaRPr lang="en-US"/>
          </a:p>
        </p:txBody>
      </p:sp>
    </p:spTree>
    <p:extLst>
      <p:ext uri="{BB962C8B-B14F-4D97-AF65-F5344CB8AC3E}">
        <p14:creationId xmlns:p14="http://schemas.microsoft.com/office/powerpoint/2010/main" val="3954609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We have primarily used modeling as a window into what is currently happening with disease transmission</a:t>
            </a:r>
          </a:p>
          <a:p>
            <a:r>
              <a:rPr lang="en-US" sz="1000" dirty="0"/>
              <a:t>A secondary use has been for scenario projections, in particular hospital admissions</a:t>
            </a:r>
          </a:p>
          <a:p>
            <a:endParaRPr lang="en-US" sz="1000" dirty="0"/>
          </a:p>
          <a:p>
            <a:r>
              <a:rPr lang="en-US" sz="1000" dirty="0"/>
              <a:t>Most of the modeling has either been done separately for Eastern and western Washington, or at the state level as a whole once things become similar enough. Specific models for King County and Yakima in particular have also been used.</a:t>
            </a:r>
          </a:p>
        </p:txBody>
      </p:sp>
      <p:sp>
        <p:nvSpPr>
          <p:cNvPr id="4" name="Slide Number Placeholder 3"/>
          <p:cNvSpPr>
            <a:spLocks noGrp="1"/>
          </p:cNvSpPr>
          <p:nvPr>
            <p:ph type="sldNum" sz="quarter" idx="5"/>
          </p:nvPr>
        </p:nvSpPr>
        <p:spPr/>
        <p:txBody>
          <a:bodyPr/>
          <a:lstStyle/>
          <a:p>
            <a:fld id="{B5F0C379-5032-47E2-B283-7B8B1F89B40F}" type="slidenum">
              <a:rPr lang="en-US" smtClean="0"/>
              <a:t>24</a:t>
            </a:fld>
            <a:endParaRPr lang="en-US"/>
          </a:p>
        </p:txBody>
      </p:sp>
    </p:spTree>
    <p:extLst>
      <p:ext uri="{BB962C8B-B14F-4D97-AF65-F5344CB8AC3E}">
        <p14:creationId xmlns:p14="http://schemas.microsoft.com/office/powerpoint/2010/main" val="84919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We have primarily used modeling as a window into what is currently happening with disease transmission</a:t>
            </a:r>
          </a:p>
          <a:p>
            <a:r>
              <a:rPr lang="en-US" sz="1000" dirty="0"/>
              <a:t>A secondary use has been for scenario projections, in particular hospital admissions</a:t>
            </a:r>
          </a:p>
          <a:p>
            <a:endParaRPr lang="en-US" sz="1000" dirty="0"/>
          </a:p>
          <a:p>
            <a:r>
              <a:rPr lang="en-US" sz="1000" dirty="0"/>
              <a:t>Most of the modeling has either been done separately for Eastern and western Washington, or at the state level as a whole once things become similar enough. Specific models for King County and Yakima in particular have also been used.</a:t>
            </a:r>
          </a:p>
        </p:txBody>
      </p:sp>
      <p:sp>
        <p:nvSpPr>
          <p:cNvPr id="4" name="Slide Number Placeholder 3"/>
          <p:cNvSpPr>
            <a:spLocks noGrp="1"/>
          </p:cNvSpPr>
          <p:nvPr>
            <p:ph type="sldNum" sz="quarter" idx="5"/>
          </p:nvPr>
        </p:nvSpPr>
        <p:spPr/>
        <p:txBody>
          <a:bodyPr/>
          <a:lstStyle/>
          <a:p>
            <a:fld id="{B5F0C379-5032-47E2-B283-7B8B1F89B40F}" type="slidenum">
              <a:rPr lang="en-US" smtClean="0"/>
              <a:t>25</a:t>
            </a:fld>
            <a:endParaRPr lang="en-US"/>
          </a:p>
        </p:txBody>
      </p:sp>
    </p:spTree>
    <p:extLst>
      <p:ext uri="{BB962C8B-B14F-4D97-AF65-F5344CB8AC3E}">
        <p14:creationId xmlns:p14="http://schemas.microsoft.com/office/powerpoint/2010/main" val="163044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We have primarily used modeling as a window into what is currently happening with disease transmission</a:t>
            </a:r>
          </a:p>
          <a:p>
            <a:r>
              <a:rPr lang="en-US" sz="1000" dirty="0"/>
              <a:t>A secondary use has been for scenario projections, in particular hospital admissions</a:t>
            </a:r>
          </a:p>
          <a:p>
            <a:endParaRPr lang="en-US" sz="1000" dirty="0"/>
          </a:p>
          <a:p>
            <a:r>
              <a:rPr lang="en-US" sz="1000" dirty="0"/>
              <a:t>Most of the modeling has either been done separately for Eastern and western Washington, or at the state level as a whole once things become similar enough. Specific models for King County and Yakima in particular have also been used.</a:t>
            </a:r>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5"/>
          </p:nvPr>
        </p:nvSpPr>
        <p:spPr/>
        <p:txBody>
          <a:bodyPr/>
          <a:lstStyle/>
          <a:p>
            <a:fld id="{B5F0C379-5032-47E2-B283-7B8B1F89B40F}" type="slidenum">
              <a:rPr lang="en-US" smtClean="0"/>
              <a:t>26</a:t>
            </a:fld>
            <a:endParaRPr lang="en-US"/>
          </a:p>
        </p:txBody>
      </p:sp>
    </p:spTree>
    <p:extLst>
      <p:ext uri="{BB962C8B-B14F-4D97-AF65-F5344CB8AC3E}">
        <p14:creationId xmlns:p14="http://schemas.microsoft.com/office/powerpoint/2010/main" val="923596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We have primarily used modeling as a window into what is currently happening with disease transmission</a:t>
            </a:r>
          </a:p>
          <a:p>
            <a:r>
              <a:rPr lang="en-US" sz="1000" dirty="0"/>
              <a:t>A secondary use has been for scenario projections, in particular hospital admissions</a:t>
            </a:r>
          </a:p>
          <a:p>
            <a:endParaRPr lang="en-US" sz="1000" dirty="0"/>
          </a:p>
          <a:p>
            <a:r>
              <a:rPr lang="en-US" sz="1000" dirty="0"/>
              <a:t>Most of the modeling has either been done separately for Eastern and western Washington, or at the state level as a whole once things become similar enough. Specific models for King County and Yakima in particular have also been used.</a:t>
            </a:r>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5"/>
          </p:nvPr>
        </p:nvSpPr>
        <p:spPr/>
        <p:txBody>
          <a:bodyPr/>
          <a:lstStyle/>
          <a:p>
            <a:fld id="{B5F0C379-5032-47E2-B283-7B8B1F89B40F}" type="slidenum">
              <a:rPr lang="en-US" smtClean="0"/>
              <a:t>27</a:t>
            </a:fld>
            <a:endParaRPr lang="en-US"/>
          </a:p>
        </p:txBody>
      </p:sp>
    </p:spTree>
    <p:extLst>
      <p:ext uri="{BB962C8B-B14F-4D97-AF65-F5344CB8AC3E}">
        <p14:creationId xmlns:p14="http://schemas.microsoft.com/office/powerpoint/2010/main" val="1053550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We have primarily used modeling as a window into what is currently happening with disease transmission</a:t>
            </a:r>
          </a:p>
          <a:p>
            <a:r>
              <a:rPr lang="en-US" sz="1000" dirty="0"/>
              <a:t>A secondary use has been for scenario projections, in particular hospital admissions</a:t>
            </a:r>
          </a:p>
          <a:p>
            <a:endParaRPr lang="en-US" sz="1000" dirty="0"/>
          </a:p>
          <a:p>
            <a:r>
              <a:rPr lang="en-US" sz="1000" dirty="0"/>
              <a:t>Most of the modeling has either been done separately for Eastern and western Washington, or at the state level as a whole once things become similar enough. Specific models for King County and Yakima in particular have also been used.</a:t>
            </a:r>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5"/>
          </p:nvPr>
        </p:nvSpPr>
        <p:spPr/>
        <p:txBody>
          <a:bodyPr/>
          <a:lstStyle/>
          <a:p>
            <a:fld id="{B5F0C379-5032-47E2-B283-7B8B1F89B40F}" type="slidenum">
              <a:rPr lang="en-US" smtClean="0"/>
              <a:t>28</a:t>
            </a:fld>
            <a:endParaRPr lang="en-US"/>
          </a:p>
        </p:txBody>
      </p:sp>
    </p:spTree>
    <p:extLst>
      <p:ext uri="{BB962C8B-B14F-4D97-AF65-F5344CB8AC3E}">
        <p14:creationId xmlns:p14="http://schemas.microsoft.com/office/powerpoint/2010/main" val="1127967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dirty="0"/>
              <a:t>Read slide.</a:t>
            </a:r>
          </a:p>
        </p:txBody>
      </p:sp>
      <p:sp>
        <p:nvSpPr>
          <p:cNvPr id="4" name="Slide Number Placeholder 3"/>
          <p:cNvSpPr>
            <a:spLocks noGrp="1"/>
          </p:cNvSpPr>
          <p:nvPr>
            <p:ph type="sldNum" sz="quarter" idx="5"/>
          </p:nvPr>
        </p:nvSpPr>
        <p:spPr/>
        <p:txBody>
          <a:bodyPr/>
          <a:lstStyle/>
          <a:p>
            <a:fld id="{B5F0C379-5032-47E2-B283-7B8B1F89B40F}" type="slidenum">
              <a:rPr lang="en-US" smtClean="0"/>
              <a:t>29</a:t>
            </a:fld>
            <a:endParaRPr lang="en-US"/>
          </a:p>
        </p:txBody>
      </p:sp>
    </p:spTree>
    <p:extLst>
      <p:ext uri="{BB962C8B-B14F-4D97-AF65-F5344CB8AC3E}">
        <p14:creationId xmlns:p14="http://schemas.microsoft.com/office/powerpoint/2010/main" val="36806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dirty="0"/>
              <a:t>During the OCVID-19 pandemic, did you with any of the following types of partners on data science projects? This would include projects involving collecting, processing, analyzing or interpreting data.</a:t>
            </a:r>
          </a:p>
        </p:txBody>
      </p:sp>
      <p:sp>
        <p:nvSpPr>
          <p:cNvPr id="4" name="Slide Number Placeholder 3"/>
          <p:cNvSpPr>
            <a:spLocks noGrp="1"/>
          </p:cNvSpPr>
          <p:nvPr>
            <p:ph type="sldNum" sz="quarter" idx="5"/>
          </p:nvPr>
        </p:nvSpPr>
        <p:spPr/>
        <p:txBody>
          <a:bodyPr/>
          <a:lstStyle/>
          <a:p>
            <a:fld id="{B5F0C379-5032-47E2-B283-7B8B1F89B40F}" type="slidenum">
              <a:rPr lang="en-US" smtClean="0"/>
              <a:t>3</a:t>
            </a:fld>
            <a:endParaRPr lang="en-US"/>
          </a:p>
        </p:txBody>
      </p:sp>
    </p:spTree>
    <p:extLst>
      <p:ext uri="{BB962C8B-B14F-4D97-AF65-F5344CB8AC3E}">
        <p14:creationId xmlns:p14="http://schemas.microsoft.com/office/powerpoint/2010/main" val="2327458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In terms of incorporating equity into modeling, I want to step back to the original questions about infectious disease dynamics and reframe these.</a:t>
            </a:r>
          </a:p>
        </p:txBody>
      </p:sp>
      <p:sp>
        <p:nvSpPr>
          <p:cNvPr id="4" name="Slide Number Placeholder 3"/>
          <p:cNvSpPr>
            <a:spLocks noGrp="1"/>
          </p:cNvSpPr>
          <p:nvPr>
            <p:ph type="sldNum" sz="quarter" idx="5"/>
          </p:nvPr>
        </p:nvSpPr>
        <p:spPr/>
        <p:txBody>
          <a:bodyPr/>
          <a:lstStyle/>
          <a:p>
            <a:fld id="{B5F0C379-5032-47E2-B283-7B8B1F89B40F}" type="slidenum">
              <a:rPr lang="en-US" smtClean="0"/>
              <a:t>30</a:t>
            </a:fld>
            <a:endParaRPr lang="en-US"/>
          </a:p>
        </p:txBody>
      </p:sp>
    </p:spTree>
    <p:extLst>
      <p:ext uri="{BB962C8B-B14F-4D97-AF65-F5344CB8AC3E}">
        <p14:creationId xmlns:p14="http://schemas.microsoft.com/office/powerpoint/2010/main" val="1473687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 with IDM was extraordinarily valuable to DOH</a:t>
            </a:r>
          </a:p>
          <a:p>
            <a:r>
              <a:rPr lang="en-US" dirty="0"/>
              <a:t>Importance of science communication</a:t>
            </a:r>
          </a:p>
          <a:p>
            <a:r>
              <a:rPr lang="en-US" dirty="0"/>
              <a:t>Receptive leadership</a:t>
            </a:r>
          </a:p>
          <a:p>
            <a:endParaRPr lang="en-US" dirty="0"/>
          </a:p>
          <a:p>
            <a:r>
              <a:rPr lang="en-US" b="1" dirty="0"/>
              <a:t>Challenges</a:t>
            </a:r>
          </a:p>
          <a:p>
            <a:pPr lvl="1"/>
            <a:r>
              <a:rPr lang="en-US" dirty="0"/>
              <a:t>Getting/giving data, data quality</a:t>
            </a:r>
          </a:p>
        </p:txBody>
      </p:sp>
      <p:sp>
        <p:nvSpPr>
          <p:cNvPr id="4" name="Slide Number Placeholder 3"/>
          <p:cNvSpPr>
            <a:spLocks noGrp="1"/>
          </p:cNvSpPr>
          <p:nvPr>
            <p:ph type="sldNum" sz="quarter" idx="5"/>
          </p:nvPr>
        </p:nvSpPr>
        <p:spPr/>
        <p:txBody>
          <a:bodyPr/>
          <a:lstStyle/>
          <a:p>
            <a:fld id="{B5F0C379-5032-47E2-B283-7B8B1F89B40F}" type="slidenum">
              <a:rPr lang="en-US" smtClean="0"/>
              <a:t>31</a:t>
            </a:fld>
            <a:endParaRPr lang="en-US"/>
          </a:p>
        </p:txBody>
      </p:sp>
    </p:spTree>
    <p:extLst>
      <p:ext uri="{BB962C8B-B14F-4D97-AF65-F5344CB8AC3E}">
        <p14:creationId xmlns:p14="http://schemas.microsoft.com/office/powerpoint/2010/main" val="3515244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900" dirty="0"/>
          </a:p>
        </p:txBody>
      </p:sp>
      <p:sp>
        <p:nvSpPr>
          <p:cNvPr id="4" name="Slide Number Placeholder 3"/>
          <p:cNvSpPr>
            <a:spLocks noGrp="1"/>
          </p:cNvSpPr>
          <p:nvPr>
            <p:ph type="sldNum" sz="quarter" idx="5"/>
          </p:nvPr>
        </p:nvSpPr>
        <p:spPr/>
        <p:txBody>
          <a:bodyPr/>
          <a:lstStyle/>
          <a:p>
            <a:fld id="{B5F0C379-5032-47E2-B283-7B8B1F89B40F}" type="slidenum">
              <a:rPr lang="en-US" smtClean="0"/>
              <a:t>32</a:t>
            </a:fld>
            <a:endParaRPr lang="en-US"/>
          </a:p>
        </p:txBody>
      </p:sp>
    </p:spTree>
    <p:extLst>
      <p:ext uri="{BB962C8B-B14F-4D97-AF65-F5344CB8AC3E}">
        <p14:creationId xmlns:p14="http://schemas.microsoft.com/office/powerpoint/2010/main" val="81519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0C379-5032-47E2-B283-7B8B1F89B40F}" type="slidenum">
              <a:rPr lang="en-US" smtClean="0"/>
              <a:t>4</a:t>
            </a:fld>
            <a:endParaRPr lang="en-US"/>
          </a:p>
        </p:txBody>
      </p:sp>
    </p:spTree>
    <p:extLst>
      <p:ext uri="{BB962C8B-B14F-4D97-AF65-F5344CB8AC3E}">
        <p14:creationId xmlns:p14="http://schemas.microsoft.com/office/powerpoint/2010/main" val="123790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F0C379-5032-47E2-B283-7B8B1F89B40F}" type="slidenum">
              <a:rPr lang="en-US" smtClean="0"/>
              <a:t>5</a:t>
            </a:fld>
            <a:endParaRPr lang="en-US"/>
          </a:p>
        </p:txBody>
      </p:sp>
    </p:spTree>
    <p:extLst>
      <p:ext uri="{BB962C8B-B14F-4D97-AF65-F5344CB8AC3E}">
        <p14:creationId xmlns:p14="http://schemas.microsoft.com/office/powerpoint/2010/main" val="60313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The earliest modeling that the DOH made use of was results published from IDM. That directly lead to DOH seeking out information from IDM, and in mid-April we started weekly joint briefings to the governor and the Unified Group Command response lead by Admiral Bono.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Mike, </a:t>
            </a:r>
            <a:r>
              <a:rPr lang="en-US" sz="900" dirty="0" err="1"/>
              <a:t>Niket</a:t>
            </a:r>
            <a:r>
              <a:rPr lang="en-US" sz="900" dirty="0"/>
              <a:t>, Dan really lead these briefings – DOH supplied complimentary information from surveillance data. Many others from IDM briefed on other topics, such as economic/transmission tradeoffs between industries – effects of social distancing,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On the DOH side we had myself, Cathy Wasserman (state epi for non-infectious conditions), Kathy </a:t>
            </a:r>
            <a:r>
              <a:rPr lang="en-US" sz="900" dirty="0" err="1"/>
              <a:t>Lofy</a:t>
            </a:r>
            <a:r>
              <a:rPr lang="en-US" sz="900" dirty="0"/>
              <a:t>, State Health Officer, and in mid 2020 Gita Singh from the CDC foundation joined our team and lead much of the DOH side of the work.  Ruth Etzioni from Fred Hutch and Barbra Richardson from UW biostatistics were part of the group, and as was Juan </a:t>
            </a:r>
            <a:r>
              <a:rPr lang="en-US" sz="900" dirty="0" err="1"/>
              <a:t>Lavista</a:t>
            </a:r>
            <a:r>
              <a:rPr lang="en-US" sz="900" dirty="0"/>
              <a:t> </a:t>
            </a:r>
            <a:r>
              <a:rPr lang="en-US" sz="900" dirty="0" err="1"/>
              <a:t>Ferres</a:t>
            </a:r>
            <a:r>
              <a:rPr lang="en-US" sz="900" dirty="0"/>
              <a:t> from Microsoft AI for Health, who is now a VP at Microsoft and Chief Scientist at Microsoft AI for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In late April we started a weekly COVID19 modeling working group that included IDM, DOH (including E</a:t>
            </a:r>
            <a:r>
              <a:rPr lang="en-US" sz="900" b="0" kern="1200" dirty="0">
                <a:solidFill>
                  <a:schemeClr val="tx1"/>
                </a:solidFill>
                <a:effectLst/>
                <a:latin typeface="+mn-lt"/>
                <a:ea typeface="+mn-ea"/>
                <a:cs typeface="+mn-cs"/>
              </a:rPr>
              <a:t>ric </a:t>
            </a:r>
            <a:r>
              <a:rPr lang="en-US" sz="900" b="0" kern="1200" dirty="0" err="1">
                <a:solidFill>
                  <a:schemeClr val="tx1"/>
                </a:solidFill>
                <a:effectLst/>
                <a:latin typeface="+mn-lt"/>
                <a:ea typeface="+mn-ea"/>
                <a:cs typeface="+mn-cs"/>
              </a:rPr>
              <a:t>Ossiander</a:t>
            </a:r>
            <a:r>
              <a:rPr lang="en-US" sz="900" b="0" kern="1200" dirty="0">
                <a:solidFill>
                  <a:schemeClr val="tx1"/>
                </a:solidFill>
                <a:effectLst/>
                <a:latin typeface="+mn-lt"/>
                <a:ea typeface="+mn-ea"/>
                <a:cs typeface="+mn-cs"/>
              </a:rPr>
              <a:t>, my direct predecessor, who came out of retirement)</a:t>
            </a:r>
            <a:r>
              <a:rPr lang="en-US" sz="900" dirty="0"/>
              <a:t>, UW </a:t>
            </a:r>
            <a:r>
              <a:rPr lang="en-US" sz="900" dirty="0" err="1"/>
              <a:t>biostat</a:t>
            </a:r>
            <a:r>
              <a:rPr lang="en-US" sz="900" dirty="0"/>
              <a:t>, Fred Hutch, primarily  Ruth Etzioni and Josh Schiffer’s groups, and individuals from Seattle King County, WSU, Health Care Authority, Department of Health and Human Services. Many other people from IDM were also involved</a:t>
            </a:r>
            <a:endParaRPr lang="en-US" sz="9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mn-lt"/>
                <a:ea typeface="+mn-ea"/>
                <a:cs typeface="+mn-cs"/>
              </a:rPr>
              <a:t>Eventually DOH gained sufficient knowledge to be able to run the IDM model ourselves, and by we I really mean Gita Singh, and now Dan Hoffman</a:t>
            </a:r>
          </a:p>
        </p:txBody>
      </p:sp>
      <p:sp>
        <p:nvSpPr>
          <p:cNvPr id="4" name="Slide Number Placeholder 3"/>
          <p:cNvSpPr>
            <a:spLocks noGrp="1"/>
          </p:cNvSpPr>
          <p:nvPr>
            <p:ph type="sldNum" sz="quarter" idx="5"/>
          </p:nvPr>
        </p:nvSpPr>
        <p:spPr/>
        <p:txBody>
          <a:bodyPr/>
          <a:lstStyle/>
          <a:p>
            <a:fld id="{B5F0C379-5032-47E2-B283-7B8B1F89B40F}" type="slidenum">
              <a:rPr lang="en-US" smtClean="0"/>
              <a:t>6</a:t>
            </a:fld>
            <a:endParaRPr lang="en-US"/>
          </a:p>
        </p:txBody>
      </p:sp>
    </p:spTree>
    <p:extLst>
      <p:ext uri="{BB962C8B-B14F-4D97-AF65-F5344CB8AC3E}">
        <p14:creationId xmlns:p14="http://schemas.microsoft.com/office/powerpoint/2010/main" val="224338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900" dirty="0"/>
          </a:p>
        </p:txBody>
      </p:sp>
      <p:sp>
        <p:nvSpPr>
          <p:cNvPr id="4" name="Slide Number Placeholder 3"/>
          <p:cNvSpPr>
            <a:spLocks noGrp="1"/>
          </p:cNvSpPr>
          <p:nvPr>
            <p:ph type="sldNum" sz="quarter" idx="5"/>
          </p:nvPr>
        </p:nvSpPr>
        <p:spPr/>
        <p:txBody>
          <a:bodyPr/>
          <a:lstStyle/>
          <a:p>
            <a:fld id="{B5F0C379-5032-47E2-B283-7B8B1F89B40F}" type="slidenum">
              <a:rPr lang="en-US" smtClean="0"/>
              <a:t>7</a:t>
            </a:fld>
            <a:endParaRPr lang="en-US"/>
          </a:p>
        </p:txBody>
      </p:sp>
    </p:spTree>
    <p:extLst>
      <p:ext uri="{BB962C8B-B14F-4D97-AF65-F5344CB8AC3E}">
        <p14:creationId xmlns:p14="http://schemas.microsoft.com/office/powerpoint/2010/main" val="263414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Here’s a high-level view of the modeling process.</a:t>
            </a:r>
          </a:p>
          <a:p>
            <a:pPr marL="342900" marR="0" lvl="0" indent="-342900">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First, people get sick and interact with the health care system, usually by getting tested or being hospitalized.</a:t>
            </a:r>
          </a:p>
          <a:p>
            <a:pPr marL="342900" marR="0" lvl="0" indent="-342900">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This sort of data gets collected by health care facilities and is then aggregated at the state level by public health disease surveillance systems.</a:t>
            </a:r>
          </a:p>
          <a:p>
            <a:pPr marL="342900" marR="0" lvl="0" indent="-342900">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This aggregated data on disease outcomes can be combined with other data sources – depending on the model, these data can include all kinds of things like vaccinations, weather, cell phone mobility metrics, and survey data on behaviors like masking.</a:t>
            </a:r>
          </a:p>
          <a:p>
            <a:pPr marL="342900" marR="0" lvl="0" indent="-342900">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Someone then builds a new model that uses these data to explore the questions they’re interested in, or inputs what they have into an existing model.</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 generally, it is a bit of an iterative process of fitting the model to the different sources of data </a:t>
            </a:r>
          </a:p>
          <a:p>
            <a:pPr marL="800100" marR="0" lvl="1" indent="-342900">
              <a:spcBef>
                <a:spcPts val="0"/>
              </a:spcBef>
              <a:spcAft>
                <a:spcPts val="0"/>
              </a:spcAft>
              <a:buFont typeface="+mj-lt"/>
              <a:buAutoNum type="alphaLcParen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cs typeface="Calibri" panose="020F0502020204030204" pitchFamily="34" charset="0"/>
              </a:rPr>
              <a:t>Once the model results are ready, these can be communicated with public health decision makers and to the public, </a:t>
            </a:r>
            <a:endParaRPr lang="en-US" dirty="0"/>
          </a:p>
        </p:txBody>
      </p:sp>
      <p:sp>
        <p:nvSpPr>
          <p:cNvPr id="4" name="Slide Number Placeholder 3"/>
          <p:cNvSpPr>
            <a:spLocks noGrp="1"/>
          </p:cNvSpPr>
          <p:nvPr>
            <p:ph type="sldNum" sz="quarter" idx="5"/>
          </p:nvPr>
        </p:nvSpPr>
        <p:spPr/>
        <p:txBody>
          <a:bodyPr/>
          <a:lstStyle/>
          <a:p>
            <a:fld id="{B5F0C379-5032-47E2-B283-7B8B1F89B40F}" type="slidenum">
              <a:rPr lang="en-US" smtClean="0"/>
              <a:t>8</a:t>
            </a:fld>
            <a:endParaRPr lang="en-US"/>
          </a:p>
        </p:txBody>
      </p:sp>
    </p:spTree>
    <p:extLst>
      <p:ext uri="{BB962C8B-B14F-4D97-AF65-F5344CB8AC3E}">
        <p14:creationId xmlns:p14="http://schemas.microsoft.com/office/powerpoint/2010/main" val="373120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want to step out a bit and ask the question – what it is it that we actually want to know? In particular, what is it we want to know about the infectious disease dynamics in the population.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How many people are infected? </a:t>
            </a:r>
          </a:p>
          <a:p>
            <a:r>
              <a:rPr lang="en-US" sz="1200" dirty="0"/>
              <a:t>How much transmission is happening? </a:t>
            </a:r>
          </a:p>
          <a:p>
            <a:r>
              <a:rPr lang="en-US" sz="1200" dirty="0"/>
              <a:t>	- Relative transmission, the number of people becoming infected per infected individual, otherwise known as Re, is very useful to know on it’s own, as it governs short-term behavior of the pandemic. Taken together, the number of people who are infectious and the transmission tells us more. If we have both high transmission and a large number of infectious people, we know infections will grow extremely quickly, and we made need to take immediate steps to mitigate. On the other hand, if we have high relative transmission and low numbers of infectious individuals, we have the opportunity to </a:t>
            </a:r>
          </a:p>
          <a:p>
            <a:endParaRPr lang="en-US" sz="1200" dirty="0"/>
          </a:p>
          <a:p>
            <a:r>
              <a:rPr lang="en-US" sz="1200" dirty="0"/>
              <a:t>How much burden is COVID-19 putting on people?</a:t>
            </a:r>
          </a:p>
          <a:p>
            <a:r>
              <a:rPr lang="en-US" sz="1200" dirty="0"/>
              <a:t>How much burden is COVID-19 putting on our health care system?</a:t>
            </a:r>
          </a:p>
          <a:p>
            <a:endParaRPr lang="en-US" sz="1200" dirty="0"/>
          </a:p>
          <a:p>
            <a:r>
              <a:rPr lang="en-US" sz="1200" dirty="0"/>
              <a:t>What might happen going forward?</a:t>
            </a:r>
          </a:p>
          <a:p>
            <a:r>
              <a:rPr lang="en-US" sz="1200" dirty="0"/>
              <a:t>What can we do about this?</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B5F0C379-5032-47E2-B283-7B8B1F89B40F}" type="slidenum">
              <a:rPr lang="en-US" smtClean="0"/>
              <a:t>9</a:t>
            </a:fld>
            <a:endParaRPr lang="en-US"/>
          </a:p>
        </p:txBody>
      </p:sp>
    </p:spTree>
    <p:extLst>
      <p:ext uri="{BB962C8B-B14F-4D97-AF65-F5344CB8AC3E}">
        <p14:creationId xmlns:p14="http://schemas.microsoft.com/office/powerpoint/2010/main" val="597734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956AF6-F284-1D96-41A8-844D1FCF3A7F}"/>
              </a:ext>
            </a:extLst>
          </p:cNvPr>
          <p:cNvSpPr>
            <a:spLocks noGrp="1"/>
          </p:cNvSpPr>
          <p:nvPr>
            <p:ph type="ctrTitle"/>
          </p:nvPr>
        </p:nvSpPr>
        <p:spPr>
          <a:xfrm>
            <a:off x="3581399" y="1794458"/>
            <a:ext cx="7291039" cy="2387600"/>
          </a:xfrm>
        </p:spPr>
        <p:txBody>
          <a:bodyPr anchor="b">
            <a:normAutofit/>
          </a:bodyPr>
          <a:lstStyle>
            <a:lvl1pPr algn="l">
              <a:defRPr sz="4000" b="1">
                <a:latin typeface="+mj-lt"/>
              </a:defRPr>
            </a:lvl1pPr>
          </a:lstStyle>
          <a:p>
            <a:r>
              <a:rPr lang="en-US" dirty="0"/>
              <a:t>Click to edit Master title style</a:t>
            </a:r>
          </a:p>
        </p:txBody>
      </p:sp>
      <p:sp>
        <p:nvSpPr>
          <p:cNvPr id="8" name="Subtitle 2">
            <a:extLst>
              <a:ext uri="{FF2B5EF4-FFF2-40B4-BE49-F238E27FC236}">
                <a16:creationId xmlns:a16="http://schemas.microsoft.com/office/drawing/2014/main" id="{CD981AAF-C650-C6B9-C9D0-B851BEDD0C4C}"/>
              </a:ext>
            </a:extLst>
          </p:cNvPr>
          <p:cNvSpPr>
            <a:spLocks noGrp="1"/>
          </p:cNvSpPr>
          <p:nvPr>
            <p:ph type="subTitle" idx="1"/>
          </p:nvPr>
        </p:nvSpPr>
        <p:spPr>
          <a:xfrm>
            <a:off x="3581400" y="4500934"/>
            <a:ext cx="7086600" cy="65234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Public Health Data Learning Center Logo">
            <a:extLst>
              <a:ext uri="{FF2B5EF4-FFF2-40B4-BE49-F238E27FC236}">
                <a16:creationId xmlns:a16="http://schemas.microsoft.com/office/drawing/2014/main" id="{8917F70A-2538-CFC0-6C08-7E9D7725E1BD}"/>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0320" y="-63695"/>
            <a:ext cx="1819656" cy="1213104"/>
          </a:xfrm>
          <a:prstGeom prst="rect">
            <a:avLst/>
          </a:prstGeom>
        </p:spPr>
      </p:pic>
      <p:sp>
        <p:nvSpPr>
          <p:cNvPr id="10" name="Picture Placeholder 4">
            <a:extLst>
              <a:ext uri="{FF2B5EF4-FFF2-40B4-BE49-F238E27FC236}">
                <a16:creationId xmlns:a16="http://schemas.microsoft.com/office/drawing/2014/main" id="{92913F9E-050C-2EA0-A4E5-7631AF9F4432}"/>
              </a:ext>
            </a:extLst>
          </p:cNvPr>
          <p:cNvSpPr>
            <a:spLocks noGrp="1"/>
          </p:cNvSpPr>
          <p:nvPr>
            <p:ph type="pic" sz="quarter" idx="11"/>
          </p:nvPr>
        </p:nvSpPr>
        <p:spPr>
          <a:xfrm>
            <a:off x="0" y="1"/>
            <a:ext cx="32004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384614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179433-4188-48A6-EC49-4177536378E4}"/>
              </a:ext>
            </a:extLst>
          </p:cNvPr>
          <p:cNvSpPr/>
          <p:nvPr userDrawn="1"/>
        </p:nvSpPr>
        <p:spPr>
          <a:xfrm>
            <a:off x="0" y="0"/>
            <a:ext cx="12192000" cy="937906"/>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0216E2-5E57-AA59-B512-5A920BB97794}"/>
              </a:ext>
            </a:extLst>
          </p:cNvPr>
          <p:cNvSpPr>
            <a:spLocks noGrp="1"/>
          </p:cNvSpPr>
          <p:nvPr>
            <p:ph type="title"/>
          </p:nvPr>
        </p:nvSpPr>
        <p:spPr>
          <a:xfrm>
            <a:off x="838200" y="365126"/>
            <a:ext cx="10515600" cy="315912"/>
          </a:xfrm>
        </p:spPr>
        <p:txBody>
          <a:bodyPr>
            <a:noAutofit/>
          </a:bodyPr>
          <a:lstStyle>
            <a:lvl1pPr>
              <a:defRPr sz="3000">
                <a:solidFill>
                  <a:schemeClr val="bg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63B30FEB-16B1-4B29-653E-8FE1CC2709B0}"/>
              </a:ext>
            </a:extLst>
          </p:cNvPr>
          <p:cNvSpPr>
            <a:spLocks noGrp="1"/>
          </p:cNvSpPr>
          <p:nvPr>
            <p:ph idx="1"/>
          </p:nvPr>
        </p:nvSpPr>
        <p:spPr>
          <a:xfrm>
            <a:off x="838200" y="1471459"/>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378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cused Title and Content Light">
    <p:bg>
      <p:bgPr>
        <a:solidFill>
          <a:srgbClr val="DEEBF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6EE07-F14C-3BD6-68E2-FAD32B62023A}"/>
              </a:ext>
              <a:ext uri="{C183D7F6-B498-43B3-948B-1728B52AA6E4}">
                <adec:decorative xmlns:adec="http://schemas.microsoft.com/office/drawing/2017/decorative" val="1"/>
              </a:ext>
            </a:extLst>
          </p:cNvPr>
          <p:cNvSpPr/>
          <p:nvPr userDrawn="1"/>
        </p:nvSpPr>
        <p:spPr>
          <a:xfrm>
            <a:off x="1314204" y="1806068"/>
            <a:ext cx="9844639" cy="41375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3075C1-9028-DD32-1721-76E3F36A2323}"/>
              </a:ext>
              <a:ext uri="{C183D7F6-B498-43B3-948B-1728B52AA6E4}">
                <adec:decorative xmlns:adec="http://schemas.microsoft.com/office/drawing/2017/decorative" val="1"/>
              </a:ext>
            </a:extLst>
          </p:cNvPr>
          <p:cNvSpPr/>
          <p:nvPr userDrawn="1"/>
        </p:nvSpPr>
        <p:spPr>
          <a:xfrm>
            <a:off x="1173680" y="1724178"/>
            <a:ext cx="9844639" cy="400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C5A7B44D-852A-AA95-1827-124D88E79F12}"/>
              </a:ext>
            </a:extLst>
          </p:cNvPr>
          <p:cNvSpPr>
            <a:spLocks noGrp="1"/>
          </p:cNvSpPr>
          <p:nvPr>
            <p:ph idx="1"/>
          </p:nvPr>
        </p:nvSpPr>
        <p:spPr>
          <a:xfrm>
            <a:off x="1757362" y="2457450"/>
            <a:ext cx="8686801" cy="261461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7A025CE5-A767-9F32-4B24-D36869E6FEFE}"/>
              </a:ext>
            </a:extLst>
          </p:cNvPr>
          <p:cNvSpPr>
            <a:spLocks noGrp="1"/>
          </p:cNvSpPr>
          <p:nvPr>
            <p:ph type="title"/>
          </p:nvPr>
        </p:nvSpPr>
        <p:spPr>
          <a:xfrm>
            <a:off x="2209799" y="723545"/>
            <a:ext cx="7772400" cy="805784"/>
          </a:xfrm>
        </p:spPr>
        <p:txBody>
          <a:bodyPr anchor="b">
            <a:normAutofit/>
          </a:bodyPr>
          <a:lstStyle>
            <a:lvl1pPr algn="ctr">
              <a:defRPr sz="4000">
                <a:solidFill>
                  <a:srgbClr val="003462"/>
                </a:solidFill>
                <a:latin typeface="+mj-lt"/>
              </a:defRPr>
            </a:lvl1pPr>
          </a:lstStyle>
          <a:p>
            <a:endParaRPr lang="en-US" dirty="0"/>
          </a:p>
        </p:txBody>
      </p:sp>
    </p:spTree>
    <p:extLst>
      <p:ext uri="{BB962C8B-B14F-4D97-AF65-F5344CB8AC3E}">
        <p14:creationId xmlns:p14="http://schemas.microsoft.com/office/powerpoint/2010/main" val="126626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cused Title and Content - Dar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6EE07-F14C-3BD6-68E2-FAD32B62023A}"/>
              </a:ext>
              <a:ext uri="{C183D7F6-B498-43B3-948B-1728B52AA6E4}">
                <adec:decorative xmlns:adec="http://schemas.microsoft.com/office/drawing/2017/decorative" val="1"/>
              </a:ext>
            </a:extLst>
          </p:cNvPr>
          <p:cNvSpPr/>
          <p:nvPr userDrawn="1"/>
        </p:nvSpPr>
        <p:spPr>
          <a:xfrm>
            <a:off x="1314204" y="1806068"/>
            <a:ext cx="9844639" cy="41375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3075C1-9028-DD32-1721-76E3F36A2323}"/>
              </a:ext>
              <a:ext uri="{C183D7F6-B498-43B3-948B-1728B52AA6E4}">
                <adec:decorative xmlns:adec="http://schemas.microsoft.com/office/drawing/2017/decorative" val="1"/>
              </a:ext>
            </a:extLst>
          </p:cNvPr>
          <p:cNvSpPr/>
          <p:nvPr userDrawn="1"/>
        </p:nvSpPr>
        <p:spPr>
          <a:xfrm>
            <a:off x="1173680" y="1724178"/>
            <a:ext cx="9844639" cy="400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C5A7B44D-852A-AA95-1827-124D88E79F12}"/>
              </a:ext>
            </a:extLst>
          </p:cNvPr>
          <p:cNvSpPr>
            <a:spLocks noGrp="1"/>
          </p:cNvSpPr>
          <p:nvPr>
            <p:ph idx="1"/>
          </p:nvPr>
        </p:nvSpPr>
        <p:spPr>
          <a:xfrm>
            <a:off x="1757362" y="2457450"/>
            <a:ext cx="8686801" cy="261461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7A025CE5-A767-9F32-4B24-D36869E6FEFE}"/>
              </a:ext>
            </a:extLst>
          </p:cNvPr>
          <p:cNvSpPr>
            <a:spLocks noGrp="1"/>
          </p:cNvSpPr>
          <p:nvPr>
            <p:ph type="title"/>
          </p:nvPr>
        </p:nvSpPr>
        <p:spPr>
          <a:xfrm>
            <a:off x="2209799" y="723545"/>
            <a:ext cx="7772400" cy="805784"/>
          </a:xfrm>
        </p:spPr>
        <p:txBody>
          <a:bodyPr anchor="b">
            <a:normAutofit/>
          </a:bodyPr>
          <a:lstStyle>
            <a:lvl1pPr algn="ctr">
              <a:defRPr sz="4000">
                <a:solidFill>
                  <a:schemeClr val="bg1"/>
                </a:solidFill>
                <a:latin typeface="+mj-lt"/>
              </a:defRPr>
            </a:lvl1pPr>
          </a:lstStyle>
          <a:p>
            <a:endParaRPr lang="en-US" dirty="0"/>
          </a:p>
        </p:txBody>
      </p:sp>
    </p:spTree>
    <p:extLst>
      <p:ext uri="{BB962C8B-B14F-4D97-AF65-F5344CB8AC3E}">
        <p14:creationId xmlns:p14="http://schemas.microsoft.com/office/powerpoint/2010/main" val="152892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Vertical Image Content (Righ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87B31E7-6B4C-BB71-7392-C6214F36BB02}"/>
              </a:ext>
            </a:extLst>
          </p:cNvPr>
          <p:cNvSpPr>
            <a:spLocks noGrp="1"/>
          </p:cNvSpPr>
          <p:nvPr>
            <p:ph sz="quarter" idx="12"/>
          </p:nvPr>
        </p:nvSpPr>
        <p:spPr>
          <a:xfrm>
            <a:off x="838200" y="1589771"/>
            <a:ext cx="7148662" cy="4516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5179433-4188-48A6-EC49-4177536378E4}"/>
              </a:ext>
            </a:extLst>
          </p:cNvPr>
          <p:cNvSpPr/>
          <p:nvPr userDrawn="1"/>
        </p:nvSpPr>
        <p:spPr>
          <a:xfrm>
            <a:off x="0" y="0"/>
            <a:ext cx="12192000" cy="937906"/>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0216E2-5E57-AA59-B512-5A920BB97794}"/>
              </a:ext>
            </a:extLst>
          </p:cNvPr>
          <p:cNvSpPr>
            <a:spLocks noGrp="1"/>
          </p:cNvSpPr>
          <p:nvPr>
            <p:ph type="title"/>
          </p:nvPr>
        </p:nvSpPr>
        <p:spPr>
          <a:xfrm>
            <a:off x="838200" y="365126"/>
            <a:ext cx="10515600" cy="315912"/>
          </a:xfrm>
        </p:spPr>
        <p:txBody>
          <a:bodyPr>
            <a:noAutofit/>
          </a:bodyPr>
          <a:lstStyle>
            <a:lvl1pPr>
              <a:defRPr sz="3000">
                <a:solidFill>
                  <a:schemeClr val="bg1"/>
                </a:solidFill>
                <a:latin typeface="+mj-lt"/>
              </a:defRPr>
            </a:lvl1pPr>
          </a:lstStyle>
          <a:p>
            <a:r>
              <a:rPr lang="en-US" dirty="0"/>
              <a:t>Click to edit Master title style</a:t>
            </a:r>
          </a:p>
        </p:txBody>
      </p:sp>
      <p:sp>
        <p:nvSpPr>
          <p:cNvPr id="6" name="Picture Placeholder 4">
            <a:extLst>
              <a:ext uri="{FF2B5EF4-FFF2-40B4-BE49-F238E27FC236}">
                <a16:creationId xmlns:a16="http://schemas.microsoft.com/office/drawing/2014/main" id="{C27A0203-F2DE-7F1D-EAD1-19A379ACCC40}"/>
              </a:ext>
            </a:extLst>
          </p:cNvPr>
          <p:cNvSpPr>
            <a:spLocks noGrp="1"/>
          </p:cNvSpPr>
          <p:nvPr>
            <p:ph type="pic" sz="quarter" idx="11"/>
          </p:nvPr>
        </p:nvSpPr>
        <p:spPr>
          <a:xfrm>
            <a:off x="8783638" y="938213"/>
            <a:ext cx="3408362" cy="5919787"/>
          </a:xfrm>
        </p:spPr>
        <p:txBody>
          <a:bodyPr/>
          <a:lstStyle>
            <a:lvl1pPr marL="0" indent="0">
              <a:buNone/>
              <a:defRPr/>
            </a:lvl1pPr>
          </a:lstStyle>
          <a:p>
            <a:endParaRPr lang="en-US" dirty="0"/>
          </a:p>
        </p:txBody>
      </p:sp>
    </p:spTree>
    <p:extLst>
      <p:ext uri="{BB962C8B-B14F-4D97-AF65-F5344CB8AC3E}">
        <p14:creationId xmlns:p14="http://schemas.microsoft.com/office/powerpoint/2010/main" val="351205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Image Content (Lef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87B31E7-6B4C-BB71-7392-C6214F36BB02}"/>
              </a:ext>
            </a:extLst>
          </p:cNvPr>
          <p:cNvSpPr>
            <a:spLocks noGrp="1"/>
          </p:cNvSpPr>
          <p:nvPr>
            <p:ph sz="quarter" idx="12"/>
          </p:nvPr>
        </p:nvSpPr>
        <p:spPr>
          <a:xfrm>
            <a:off x="4204785" y="1589771"/>
            <a:ext cx="7148662" cy="4516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5179433-4188-48A6-EC49-4177536378E4}"/>
              </a:ext>
            </a:extLst>
          </p:cNvPr>
          <p:cNvSpPr/>
          <p:nvPr userDrawn="1"/>
        </p:nvSpPr>
        <p:spPr>
          <a:xfrm>
            <a:off x="0" y="0"/>
            <a:ext cx="12192000" cy="937906"/>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0216E2-5E57-AA59-B512-5A920BB97794}"/>
              </a:ext>
            </a:extLst>
          </p:cNvPr>
          <p:cNvSpPr>
            <a:spLocks noGrp="1"/>
          </p:cNvSpPr>
          <p:nvPr>
            <p:ph type="title"/>
          </p:nvPr>
        </p:nvSpPr>
        <p:spPr>
          <a:xfrm>
            <a:off x="838200" y="365126"/>
            <a:ext cx="10515600" cy="315912"/>
          </a:xfrm>
        </p:spPr>
        <p:txBody>
          <a:bodyPr>
            <a:noAutofit/>
          </a:bodyPr>
          <a:lstStyle>
            <a:lvl1pPr>
              <a:defRPr sz="3000">
                <a:solidFill>
                  <a:schemeClr val="bg1"/>
                </a:solidFill>
                <a:latin typeface="+mj-lt"/>
              </a:defRPr>
            </a:lvl1pPr>
          </a:lstStyle>
          <a:p>
            <a:r>
              <a:rPr lang="en-US" dirty="0"/>
              <a:t>Click to edit Master title style</a:t>
            </a:r>
          </a:p>
        </p:txBody>
      </p:sp>
      <p:sp>
        <p:nvSpPr>
          <p:cNvPr id="6" name="Picture Placeholder 4">
            <a:extLst>
              <a:ext uri="{FF2B5EF4-FFF2-40B4-BE49-F238E27FC236}">
                <a16:creationId xmlns:a16="http://schemas.microsoft.com/office/drawing/2014/main" id="{C27A0203-F2DE-7F1D-EAD1-19A379ACCC40}"/>
              </a:ext>
            </a:extLst>
          </p:cNvPr>
          <p:cNvSpPr>
            <a:spLocks noGrp="1"/>
          </p:cNvSpPr>
          <p:nvPr>
            <p:ph type="pic" sz="quarter" idx="11"/>
          </p:nvPr>
        </p:nvSpPr>
        <p:spPr>
          <a:xfrm>
            <a:off x="0" y="938213"/>
            <a:ext cx="3408362" cy="5919787"/>
          </a:xfrm>
        </p:spPr>
        <p:txBody>
          <a:bodyPr/>
          <a:lstStyle>
            <a:lvl1pPr marL="0" indent="0">
              <a:buNone/>
              <a:defRPr/>
            </a:lvl1pPr>
          </a:lstStyle>
          <a:p>
            <a:endParaRPr lang="en-US" dirty="0"/>
          </a:p>
        </p:txBody>
      </p:sp>
    </p:spTree>
    <p:extLst>
      <p:ext uri="{BB962C8B-B14F-4D97-AF65-F5344CB8AC3E}">
        <p14:creationId xmlns:p14="http://schemas.microsoft.com/office/powerpoint/2010/main" val="311694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ocused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99803-354C-226A-5D93-CF66B409F9C9}"/>
              </a:ext>
            </a:extLst>
          </p:cNvPr>
          <p:cNvSpPr>
            <a:spLocks noGrp="1"/>
          </p:cNvSpPr>
          <p:nvPr>
            <p:ph sz="quarter" idx="13"/>
          </p:nvPr>
        </p:nvSpPr>
        <p:spPr>
          <a:xfrm>
            <a:off x="3213894" y="1325614"/>
            <a:ext cx="5764212" cy="360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987B31E7-6B4C-BB71-7392-C6214F36BB02}"/>
              </a:ext>
            </a:extLst>
          </p:cNvPr>
          <p:cNvSpPr>
            <a:spLocks noGrp="1"/>
          </p:cNvSpPr>
          <p:nvPr>
            <p:ph sz="quarter" idx="12"/>
          </p:nvPr>
        </p:nvSpPr>
        <p:spPr>
          <a:xfrm>
            <a:off x="838200" y="5320122"/>
            <a:ext cx="10515600" cy="938437"/>
          </a:xfrm>
        </p:spPr>
        <p:txBody>
          <a:bodyPr>
            <a:normAutofit/>
          </a:bodyPr>
          <a:lstStyle>
            <a:lvl1pPr algn="ctr">
              <a:defRPr sz="2400"/>
            </a:lvl1pPr>
            <a:lvl2pPr algn="ctr">
              <a:defRPr/>
            </a:lvl2pPr>
            <a:lvl3pPr algn="ctr">
              <a:defRPr/>
            </a:lvl3pPr>
            <a:lvl4pPr algn="ctr">
              <a:defRPr/>
            </a:lvl4pPr>
            <a:lvl5pPr algn="ctr">
              <a:defRPr/>
            </a:lvl5pPr>
          </a:lstStyle>
          <a:p>
            <a:pPr lvl="0"/>
            <a:endParaRPr lang="en-US" dirty="0"/>
          </a:p>
        </p:txBody>
      </p:sp>
      <p:sp>
        <p:nvSpPr>
          <p:cNvPr id="7" name="Rectangle 6">
            <a:extLst>
              <a:ext uri="{FF2B5EF4-FFF2-40B4-BE49-F238E27FC236}">
                <a16:creationId xmlns:a16="http://schemas.microsoft.com/office/drawing/2014/main" id="{45179433-4188-48A6-EC49-4177536378E4}"/>
              </a:ext>
            </a:extLst>
          </p:cNvPr>
          <p:cNvSpPr/>
          <p:nvPr userDrawn="1"/>
        </p:nvSpPr>
        <p:spPr>
          <a:xfrm>
            <a:off x="0" y="0"/>
            <a:ext cx="12192000" cy="937906"/>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0216E2-5E57-AA59-B512-5A920BB97794}"/>
              </a:ext>
            </a:extLst>
          </p:cNvPr>
          <p:cNvSpPr>
            <a:spLocks noGrp="1"/>
          </p:cNvSpPr>
          <p:nvPr>
            <p:ph type="title"/>
          </p:nvPr>
        </p:nvSpPr>
        <p:spPr>
          <a:xfrm>
            <a:off x="838200" y="365126"/>
            <a:ext cx="10515600" cy="315912"/>
          </a:xfrm>
        </p:spPr>
        <p:txBody>
          <a:bodyPr>
            <a:noAutofit/>
          </a:bodyPr>
          <a:lstStyle>
            <a:lvl1pPr>
              <a:defRPr sz="30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84443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FE526E7-FA42-3856-FE23-9F2B70E75D41}"/>
              </a:ext>
            </a:extLst>
          </p:cNvPr>
          <p:cNvSpPr>
            <a:spLocks noGrp="1"/>
          </p:cNvSpPr>
          <p:nvPr>
            <p:ph type="title"/>
          </p:nvPr>
        </p:nvSpPr>
        <p:spPr>
          <a:xfrm>
            <a:off x="838200" y="3026108"/>
            <a:ext cx="6948055" cy="805784"/>
          </a:xfrm>
        </p:spPr>
        <p:txBody>
          <a:bodyPr anchor="b">
            <a:normAutofit/>
          </a:bodyPr>
          <a:lstStyle>
            <a:lvl1pPr>
              <a:defRPr sz="4000">
                <a:solidFill>
                  <a:schemeClr val="bg1"/>
                </a:solidFill>
                <a:latin typeface="+mj-lt"/>
              </a:defRPr>
            </a:lvl1pPr>
          </a:lstStyle>
          <a:p>
            <a:endParaRPr lang="en-US" dirty="0"/>
          </a:p>
        </p:txBody>
      </p:sp>
    </p:spTree>
    <p:extLst>
      <p:ext uri="{BB962C8B-B14F-4D97-AF65-F5344CB8AC3E}">
        <p14:creationId xmlns:p14="http://schemas.microsoft.com/office/powerpoint/2010/main" val="280137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07DA51-F07E-9E05-BD57-1A68C0206379}"/>
              </a:ext>
            </a:extLst>
          </p:cNvPr>
          <p:cNvSpPr txBox="1">
            <a:spLocks/>
          </p:cNvSpPr>
          <p:nvPr userDrawn="1"/>
        </p:nvSpPr>
        <p:spPr>
          <a:xfrm>
            <a:off x="571280" y="1012373"/>
            <a:ext cx="10909519" cy="534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US" sz="2800" b="1" dirty="0">
                <a:solidFill>
                  <a:schemeClr val="bg1"/>
                </a:solidFill>
                <a:latin typeface="+mj-lt"/>
                <a:cs typeface="Arial" panose="020B0604020202020204" pitchFamily="34" charset="0"/>
              </a:rPr>
              <a:t>QUESTIONS?</a:t>
            </a:r>
          </a:p>
        </p:txBody>
      </p:sp>
      <p:sp>
        <p:nvSpPr>
          <p:cNvPr id="6" name="Rectangle 5">
            <a:extLst>
              <a:ext uri="{FF2B5EF4-FFF2-40B4-BE49-F238E27FC236}">
                <a16:creationId xmlns:a16="http://schemas.microsoft.com/office/drawing/2014/main" id="{99A80781-F295-708E-4C00-ED2A3FC41E76}"/>
              </a:ext>
              <a:ext uri="{C183D7F6-B498-43B3-948B-1728B52AA6E4}">
                <adec:decorative xmlns:adec="http://schemas.microsoft.com/office/drawing/2017/decorative" val="1"/>
              </a:ext>
            </a:extLst>
          </p:cNvPr>
          <p:cNvSpPr/>
          <p:nvPr userDrawn="1"/>
        </p:nvSpPr>
        <p:spPr>
          <a:xfrm>
            <a:off x="1192744" y="2590800"/>
            <a:ext cx="9554264" cy="1676400"/>
          </a:xfrm>
          <a:prstGeom prst="rect">
            <a:avLst/>
          </a:prstGeom>
          <a:solidFill>
            <a:srgbClr val="000000">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462"/>
              </a:highlight>
            </a:endParaRPr>
          </a:p>
        </p:txBody>
      </p:sp>
      <p:sp>
        <p:nvSpPr>
          <p:cNvPr id="7" name="Content Placeholder 2">
            <a:extLst>
              <a:ext uri="{FF2B5EF4-FFF2-40B4-BE49-F238E27FC236}">
                <a16:creationId xmlns:a16="http://schemas.microsoft.com/office/drawing/2014/main" id="{C618824B-BA83-1A98-9943-21CC07BE4A74}"/>
              </a:ext>
            </a:extLst>
          </p:cNvPr>
          <p:cNvSpPr>
            <a:spLocks noGrp="1"/>
          </p:cNvSpPr>
          <p:nvPr>
            <p:ph idx="1"/>
          </p:nvPr>
        </p:nvSpPr>
        <p:spPr>
          <a:xfrm>
            <a:off x="3111159" y="2915149"/>
            <a:ext cx="7186800" cy="1004696"/>
          </a:xfrm>
        </p:spPr>
        <p:txBody>
          <a:bodyPr>
            <a:noAutofit/>
          </a:bodyPr>
          <a:lstStyle/>
          <a:p>
            <a:pPr marL="0" indent="0">
              <a:lnSpc>
                <a:spcPct val="150000"/>
              </a:lnSpc>
              <a:buNone/>
            </a:pPr>
            <a:r>
              <a:rPr lang="en-US" sz="2000" dirty="0">
                <a:solidFill>
                  <a:schemeClr val="bg1"/>
                </a:solidFill>
                <a:latin typeface="+mn-lt"/>
              </a:rPr>
              <a:t>To ask a question, please click the </a:t>
            </a:r>
            <a:r>
              <a:rPr lang="en-US" sz="2000" b="1" dirty="0">
                <a:solidFill>
                  <a:schemeClr val="bg1"/>
                </a:solidFill>
                <a:latin typeface="+mn-lt"/>
              </a:rPr>
              <a:t>Q&amp;A icon</a:t>
            </a:r>
            <a:r>
              <a:rPr lang="en-US" sz="2000" dirty="0">
                <a:solidFill>
                  <a:schemeClr val="bg1"/>
                </a:solidFill>
                <a:latin typeface="+mn-lt"/>
              </a:rPr>
              <a:t> in the Zoom toolbar to open your Q&amp;A Pod. </a:t>
            </a:r>
          </a:p>
        </p:txBody>
      </p:sp>
      <p:pic>
        <p:nvPicPr>
          <p:cNvPr id="8" name="Picture 7" descr="Icon&#10;&#10;Description automatically generated">
            <a:extLst>
              <a:ext uri="{FF2B5EF4-FFF2-40B4-BE49-F238E27FC236}">
                <a16:creationId xmlns:a16="http://schemas.microsoft.com/office/drawing/2014/main" id="{230ABB7F-7E2E-53EC-A7D1-8428A2B8F6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0201" y="3005959"/>
            <a:ext cx="688434" cy="913886"/>
          </a:xfrm>
          <a:prstGeom prst="rect">
            <a:avLst/>
          </a:prstGeom>
        </p:spPr>
      </p:pic>
      <p:cxnSp>
        <p:nvCxnSpPr>
          <p:cNvPr id="9" name="Straight Connector 8">
            <a:extLst>
              <a:ext uri="{FF2B5EF4-FFF2-40B4-BE49-F238E27FC236}">
                <a16:creationId xmlns:a16="http://schemas.microsoft.com/office/drawing/2014/main" id="{6DFE2689-4C47-2B94-16DB-549B84CB7DB8}"/>
              </a:ext>
            </a:extLst>
          </p:cNvPr>
          <p:cNvCxnSpPr/>
          <p:nvPr userDrawn="1"/>
        </p:nvCxnSpPr>
        <p:spPr>
          <a:xfrm>
            <a:off x="2827283" y="2764477"/>
            <a:ext cx="0" cy="132904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5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76D220-D2E1-4FA4-8FFF-1326235469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B42956-CC04-4F08-B6D6-20EB4E8C40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9206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11" r:id="rId3"/>
    <p:sldLayoutId id="2147483715" r:id="rId4"/>
    <p:sldLayoutId id="2147483716" r:id="rId5"/>
    <p:sldLayoutId id="2147483718" r:id="rId6"/>
    <p:sldLayoutId id="2147483717" r:id="rId7"/>
    <p:sldLayoutId id="2147483707" r:id="rId8"/>
    <p:sldLayoutId id="214748371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3.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hyperlink" Target="https://www.publicdomainpictures.net/view-image.php?image=228583&amp;picture=injekce-jehly" TargetMode="External"/><Relationship Id="rId13" Type="http://schemas.openxmlformats.org/officeDocument/2006/relationships/image" Target="../media/image26.png"/><Relationship Id="rId18" Type="http://schemas.openxmlformats.org/officeDocument/2006/relationships/hyperlink" Target="https://pixabay.com/en/chart-red-arrow-growth-arrow-red-2741952/" TargetMode="External"/><Relationship Id="rId3" Type="http://schemas.openxmlformats.org/officeDocument/2006/relationships/notesSlide" Target="../notesSlides/notesSlide11.xml"/><Relationship Id="rId7" Type="http://schemas.openxmlformats.org/officeDocument/2006/relationships/image" Target="../media/image23.jpeg"/><Relationship Id="rId12" Type="http://schemas.openxmlformats.org/officeDocument/2006/relationships/hyperlink" Target="https://freesvg.org/1539075629" TargetMode="External"/><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hyperlink" Target="https://commons.wikimedia.org/wiki/File:Google_%22G%22_Logo.svg" TargetMode="External"/><Relationship Id="rId20" Type="http://schemas.openxmlformats.org/officeDocument/2006/relationships/hyperlink" Target="https://pixabay.com/en/newspaper-news-read-1389980/" TargetMode="External"/><Relationship Id="rId1" Type="http://schemas.openxmlformats.org/officeDocument/2006/relationships/tags" Target="../tags/tag10.xml"/><Relationship Id="rId6" Type="http://schemas.openxmlformats.org/officeDocument/2006/relationships/hyperlink" Target="https://openclipart.org/detail/23909/pale%20server" TargetMode="Externa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hyperlink" Target="https://freesvg.org/temperatur" TargetMode="External"/><Relationship Id="rId19" Type="http://schemas.openxmlformats.org/officeDocument/2006/relationships/image" Target="../media/image29.png"/><Relationship Id="rId4" Type="http://schemas.openxmlformats.org/officeDocument/2006/relationships/image" Target="../media/image21.jpeg"/><Relationship Id="rId9" Type="http://schemas.openxmlformats.org/officeDocument/2006/relationships/image" Target="../media/image24.png"/><Relationship Id="rId14" Type="http://schemas.openxmlformats.org/officeDocument/2006/relationships/hyperlink" Target="https://www.rawpixel.com/search/face%20mas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s://andreashandel.github.io/IDEMAcourse/General_Resources.html"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s://si.biostat.washington.edu/institutes/sismid" TargetMode="External"/><Relationship Id="rId5" Type="http://schemas.openxmlformats.org/officeDocument/2006/relationships/hyperlink" Target="https://doh.wa.gov/sites/default/files/2022-03/820-114-SituationReport-20210922.pdf?uid=6480bd2762506" TargetMode="External"/><Relationship Id="rId4" Type="http://schemas.openxmlformats.org/officeDocument/2006/relationships/hyperlink" Target="https://www.coursera.org/learn/infectious-disease-transmission-models-for-decision-maker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notesSlide" Target="../notesSlides/notesSlide6.xm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s://www.publicdomainpictures.net/view-image.php?image=228583&amp;picture=injekce-jehly" TargetMode="External"/><Relationship Id="rId13" Type="http://schemas.openxmlformats.org/officeDocument/2006/relationships/image" Target="../media/image26.png"/><Relationship Id="rId18" Type="http://schemas.openxmlformats.org/officeDocument/2006/relationships/hyperlink" Target="https://pixabay.com/en/chart-red-arrow-growth-arrow-red-2741952/" TargetMode="External"/><Relationship Id="rId3" Type="http://schemas.openxmlformats.org/officeDocument/2006/relationships/notesSlide" Target="../notesSlides/notesSlide8.xml"/><Relationship Id="rId7" Type="http://schemas.openxmlformats.org/officeDocument/2006/relationships/image" Target="../media/image23.jpeg"/><Relationship Id="rId12" Type="http://schemas.openxmlformats.org/officeDocument/2006/relationships/hyperlink" Target="https://freesvg.org/1539075629" TargetMode="External"/><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hyperlink" Target="https://commons.wikimedia.org/wiki/File:Google_%22G%22_Logo.svg" TargetMode="External"/><Relationship Id="rId20" Type="http://schemas.openxmlformats.org/officeDocument/2006/relationships/hyperlink" Target="https://pixabay.com/en/newspaper-news-read-1389980/" TargetMode="External"/><Relationship Id="rId1" Type="http://schemas.openxmlformats.org/officeDocument/2006/relationships/tags" Target="../tags/tag7.xml"/><Relationship Id="rId6" Type="http://schemas.openxmlformats.org/officeDocument/2006/relationships/hyperlink" Target="https://openclipart.org/detail/23909/pale%20server" TargetMode="Externa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hyperlink" Target="https://freesvg.org/temperatur" TargetMode="External"/><Relationship Id="rId19" Type="http://schemas.openxmlformats.org/officeDocument/2006/relationships/image" Target="../media/image29.png"/><Relationship Id="rId4" Type="http://schemas.openxmlformats.org/officeDocument/2006/relationships/image" Target="../media/image21.jpeg"/><Relationship Id="rId9" Type="http://schemas.openxmlformats.org/officeDocument/2006/relationships/image" Target="../media/image24.png"/><Relationship Id="rId14" Type="http://schemas.openxmlformats.org/officeDocument/2006/relationships/hyperlink" Target="https://www.rawpixel.com/search/face%20mask"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screenshot, graphics, majorelle blue, graphic design&#10;&#10;Description automatically generated">
            <a:extLst>
              <a:ext uri="{FF2B5EF4-FFF2-40B4-BE49-F238E27FC236}">
                <a16:creationId xmlns:a16="http://schemas.microsoft.com/office/drawing/2014/main" id="{E7423E16-AC15-C10B-7C07-4341BEA928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3200399" cy="6857998"/>
          </a:xfrm>
          <a:prstGeom prst="rect">
            <a:avLst/>
          </a:prstGeom>
        </p:spPr>
      </p:pic>
      <p:pic>
        <p:nvPicPr>
          <p:cNvPr id="1026" name="Picture 2" descr="Washington State Department of Health">
            <a:extLst>
              <a:ext uri="{FF2B5EF4-FFF2-40B4-BE49-F238E27FC236}">
                <a16:creationId xmlns:a16="http://schemas.microsoft.com/office/drawing/2014/main" id="{3A487C81-9185-0935-9CEF-7C9309B9688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01527" y="217236"/>
            <a:ext cx="2520778" cy="679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46CA48-E7B9-73A7-378E-B16E2583D7CF}"/>
              </a:ext>
            </a:extLst>
          </p:cNvPr>
          <p:cNvSpPr>
            <a:spLocks noGrp="1"/>
          </p:cNvSpPr>
          <p:nvPr>
            <p:ph type="ctrTitle"/>
          </p:nvPr>
        </p:nvSpPr>
        <p:spPr>
          <a:xfrm>
            <a:off x="3581399" y="1752895"/>
            <a:ext cx="7301749" cy="2387600"/>
          </a:xfrm>
        </p:spPr>
        <p:txBody>
          <a:bodyPr>
            <a:normAutofit/>
          </a:bodyPr>
          <a:lstStyle/>
          <a:p>
            <a:pPr>
              <a:lnSpc>
                <a:spcPct val="100000"/>
              </a:lnSpc>
            </a:pPr>
            <a:r>
              <a:rPr lang="en-US" sz="3500" b="1" dirty="0">
                <a:solidFill>
                  <a:srgbClr val="003462"/>
                </a:solidFill>
                <a:latin typeface="Arial" panose="020B0604020202020204" pitchFamily="34" charset="0"/>
                <a:ea typeface="Verdana" panose="020B0604030504040204" pitchFamily="34" charset="0"/>
                <a:cs typeface="Arial" panose="020B0604020202020204" pitchFamily="34" charset="0"/>
              </a:rPr>
              <a:t>Using Pandemic Data Modeling to Inform Public Health Decisions</a:t>
            </a:r>
            <a:endParaRPr lang="en-US" sz="3500" dirty="0">
              <a:solidFill>
                <a:srgbClr val="003462"/>
              </a:solidFill>
            </a:endParaRPr>
          </a:p>
        </p:txBody>
      </p:sp>
      <p:sp>
        <p:nvSpPr>
          <p:cNvPr id="3" name="Subtitle 2">
            <a:extLst>
              <a:ext uri="{FF2B5EF4-FFF2-40B4-BE49-F238E27FC236}">
                <a16:creationId xmlns:a16="http://schemas.microsoft.com/office/drawing/2014/main" id="{63076397-25E9-1D76-338F-A49245EAAF43}"/>
              </a:ext>
            </a:extLst>
          </p:cNvPr>
          <p:cNvSpPr>
            <a:spLocks noGrp="1"/>
          </p:cNvSpPr>
          <p:nvPr>
            <p:ph type="subTitle" idx="1"/>
          </p:nvPr>
        </p:nvSpPr>
        <p:spPr>
          <a:xfrm>
            <a:off x="3581400" y="4789692"/>
            <a:ext cx="7086600" cy="1069687"/>
          </a:xfrm>
        </p:spPr>
        <p:txBody>
          <a:bodyPr>
            <a:noAutofit/>
          </a:bodyPr>
          <a:lstStyle/>
          <a:p>
            <a:pPr algn="l"/>
            <a:r>
              <a:rPr lang="en-US" sz="1800" b="1" dirty="0">
                <a:solidFill>
                  <a:srgbClr val="003462"/>
                </a:solidFill>
                <a:latin typeface="Arial" panose="020B0604020202020204" pitchFamily="34" charset="0"/>
                <a:cs typeface="Arial" panose="020B0604020202020204" pitchFamily="34" charset="0"/>
              </a:rPr>
              <a:t>Ian Painter </a:t>
            </a:r>
            <a:r>
              <a:rPr lang="en-US" sz="1800" b="1" dirty="0" err="1">
                <a:solidFill>
                  <a:srgbClr val="003462"/>
                </a:solidFill>
                <a:latin typeface="Arial" panose="020B0604020202020204" pitchFamily="34" charset="0"/>
                <a:cs typeface="Arial" panose="020B0604020202020204" pitchFamily="34" charset="0"/>
              </a:rPr>
              <a:t>Ph.D</a:t>
            </a:r>
            <a:r>
              <a:rPr lang="en-US" sz="1800" b="1" dirty="0">
                <a:solidFill>
                  <a:srgbClr val="003462"/>
                </a:solidFill>
                <a:latin typeface="Arial" panose="020B0604020202020204" pitchFamily="34" charset="0"/>
                <a:cs typeface="Arial" panose="020B0604020202020204" pitchFamily="34" charset="0"/>
              </a:rPr>
              <a:t> | Senior Epidemiologist</a:t>
            </a:r>
          </a:p>
          <a:p>
            <a:pPr algn="l"/>
            <a:r>
              <a:rPr lang="en-US" sz="1600" dirty="0">
                <a:latin typeface="Arial" panose="020B0604020202020204" pitchFamily="34" charset="0"/>
                <a:cs typeface="Arial" panose="020B0604020202020204" pitchFamily="34" charset="0"/>
              </a:rPr>
              <a:t>Washington State Department of Health</a:t>
            </a:r>
            <a:endParaRPr lang="en-US" sz="1600" dirty="0"/>
          </a:p>
        </p:txBody>
      </p:sp>
      <p:cxnSp>
        <p:nvCxnSpPr>
          <p:cNvPr id="8" name="Straight Connector 7">
            <a:extLst>
              <a:ext uri="{FF2B5EF4-FFF2-40B4-BE49-F238E27FC236}">
                <a16:creationId xmlns:a16="http://schemas.microsoft.com/office/drawing/2014/main" id="{FCFF952E-E0C8-9632-4663-30226D01B6D9}"/>
              </a:ext>
            </a:extLst>
          </p:cNvPr>
          <p:cNvCxnSpPr>
            <a:cxnSpLocks/>
          </p:cNvCxnSpPr>
          <p:nvPr/>
        </p:nvCxnSpPr>
        <p:spPr>
          <a:xfrm>
            <a:off x="10022305" y="314330"/>
            <a:ext cx="0" cy="4555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04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9006B9CC-63D0-45D9-93B3-3EE89FBA7C5F}"/>
              </a:ext>
            </a:extLst>
          </p:cNvPr>
          <p:cNvSpPr>
            <a:spLocks noGrp="1"/>
          </p:cNvSpPr>
          <p:nvPr>
            <p:ph type="title"/>
          </p:nvPr>
        </p:nvSpPr>
        <p:spPr/>
        <p:txBody>
          <a:bodyPr/>
          <a:lstStyle/>
          <a:p>
            <a:r>
              <a:rPr lang="en-US" sz="2500" dirty="0">
                <a:ea typeface="Verdana" panose="020B0604030504040204" pitchFamily="34" charset="0"/>
                <a:cs typeface="Arial" panose="020B0604020202020204" pitchFamily="34" charset="0"/>
              </a:rPr>
              <a:t>What do we </a:t>
            </a:r>
            <a:r>
              <a:rPr lang="en-US" sz="2500" i="1" dirty="0">
                <a:ea typeface="Verdana" panose="020B0604030504040204" pitchFamily="34" charset="0"/>
                <a:cs typeface="Arial" panose="020B0604020202020204" pitchFamily="34" charset="0"/>
              </a:rPr>
              <a:t>actually measure</a:t>
            </a:r>
            <a:r>
              <a:rPr lang="en-US" sz="2500" dirty="0">
                <a:ea typeface="Verdana" panose="020B0604030504040204" pitchFamily="34" charset="0"/>
                <a:cs typeface="Arial" panose="020B0604020202020204" pitchFamily="34" charset="0"/>
              </a:rPr>
              <a:t>?</a:t>
            </a:r>
            <a:endParaRPr lang="en-US" sz="2500" dirty="0">
              <a:cs typeface="Arial" panose="020B0604020202020204" pitchFamily="34" charset="0"/>
            </a:endParaRPr>
          </a:p>
        </p:txBody>
      </p:sp>
      <p:graphicFrame>
        <p:nvGraphicFramePr>
          <p:cNvPr id="4" name="Table 4">
            <a:extLst>
              <a:ext uri="{FF2B5EF4-FFF2-40B4-BE49-F238E27FC236}">
                <a16:creationId xmlns:a16="http://schemas.microsoft.com/office/drawing/2014/main" id="{2F68C3EC-BA26-3425-026C-51EE8D22A3BA}"/>
              </a:ext>
            </a:extLst>
          </p:cNvPr>
          <p:cNvGraphicFramePr>
            <a:graphicFrameLocks noGrp="1"/>
          </p:cNvGraphicFramePr>
          <p:nvPr/>
        </p:nvGraphicFramePr>
        <p:xfrm>
          <a:off x="1230406" y="1342120"/>
          <a:ext cx="9731188" cy="4945715"/>
        </p:xfrm>
        <a:graphic>
          <a:graphicData uri="http://schemas.openxmlformats.org/drawingml/2006/table">
            <a:tbl>
              <a:tblPr firstRow="1" bandRow="1">
                <a:tableStyleId>{5C22544A-7EE6-4342-B048-85BDC9FD1C3A}</a:tableStyleId>
              </a:tblPr>
              <a:tblGrid>
                <a:gridCol w="4732918">
                  <a:extLst>
                    <a:ext uri="{9D8B030D-6E8A-4147-A177-3AD203B41FA5}">
                      <a16:colId xmlns:a16="http://schemas.microsoft.com/office/drawing/2014/main" val="2765673671"/>
                    </a:ext>
                  </a:extLst>
                </a:gridCol>
                <a:gridCol w="4998270">
                  <a:extLst>
                    <a:ext uri="{9D8B030D-6E8A-4147-A177-3AD203B41FA5}">
                      <a16:colId xmlns:a16="http://schemas.microsoft.com/office/drawing/2014/main" val="2557217754"/>
                    </a:ext>
                  </a:extLst>
                </a:gridCol>
              </a:tblGrid>
              <a:tr h="598999">
                <a:tc>
                  <a:txBody>
                    <a:bodyPr/>
                    <a:lstStyle/>
                    <a:p>
                      <a:pPr algn="ctr"/>
                      <a:r>
                        <a:rPr lang="en-US" dirty="0"/>
                        <a:t>What we want to know</a:t>
                      </a:r>
                    </a:p>
                  </a:txBody>
                  <a:tcPr anchor="ctr"/>
                </a:tc>
                <a:tc>
                  <a:txBody>
                    <a:bodyPr/>
                    <a:lstStyle/>
                    <a:p>
                      <a:pPr algn="ctr"/>
                      <a:r>
                        <a:rPr lang="en-US" dirty="0"/>
                        <a:t>What we can measure</a:t>
                      </a:r>
                    </a:p>
                  </a:txBody>
                  <a:tcPr anchor="ctr"/>
                </a:tc>
                <a:extLst>
                  <a:ext uri="{0D108BD9-81ED-4DB2-BD59-A6C34878D82A}">
                    <a16:rowId xmlns:a16="http://schemas.microsoft.com/office/drawing/2014/main" val="3454365034"/>
                  </a:ext>
                </a:extLst>
              </a:tr>
              <a:tr h="598999">
                <a:tc>
                  <a:txBody>
                    <a:bodyPr/>
                    <a:lstStyle/>
                    <a:p>
                      <a:pPr algn="ctr"/>
                      <a:r>
                        <a:rPr lang="en-US" dirty="0"/>
                        <a:t>How many people are infected?</a:t>
                      </a:r>
                    </a:p>
                  </a:txBody>
                  <a:tcPr anchor="ctr"/>
                </a:tc>
                <a:tc>
                  <a:txBody>
                    <a:bodyPr/>
                    <a:lstStyle/>
                    <a:p>
                      <a:pPr marL="285750" indent="-285750" algn="l">
                        <a:buFont typeface="Wingdings" panose="05000000000000000000" pitchFamily="2" charset="2"/>
                        <a:buChar char="§"/>
                      </a:pPr>
                      <a:r>
                        <a:rPr lang="en-US" sz="1600" dirty="0"/>
                        <a:t>How many cases are occurring</a:t>
                      </a:r>
                    </a:p>
                  </a:txBody>
                  <a:tcPr anchor="ctr"/>
                </a:tc>
                <a:extLst>
                  <a:ext uri="{0D108BD9-81ED-4DB2-BD59-A6C34878D82A}">
                    <a16:rowId xmlns:a16="http://schemas.microsoft.com/office/drawing/2014/main" val="3775346810"/>
                  </a:ext>
                </a:extLst>
              </a:tr>
              <a:tr h="598999">
                <a:tc>
                  <a:txBody>
                    <a:bodyPr/>
                    <a:lstStyle/>
                    <a:p>
                      <a:pPr algn="ctr"/>
                      <a:r>
                        <a:rPr lang="en-US" dirty="0"/>
                        <a:t>How much transmission is happening?</a:t>
                      </a:r>
                    </a:p>
                  </a:txBody>
                  <a:tcPr anchor="ctr"/>
                </a:tc>
                <a:tc>
                  <a:txBody>
                    <a:bodyPr/>
                    <a:lstStyle/>
                    <a:p>
                      <a:pPr marL="285750" indent="-285750" algn="l">
                        <a:buFont typeface="Wingdings" panose="05000000000000000000" pitchFamily="2" charset="2"/>
                        <a:buChar char="§"/>
                      </a:pPr>
                      <a:r>
                        <a:rPr lang="en-US" sz="1600" dirty="0"/>
                        <a:t>Very difficult to directly measure</a:t>
                      </a:r>
                    </a:p>
                  </a:txBody>
                  <a:tcPr anchor="ctr"/>
                </a:tc>
                <a:extLst>
                  <a:ext uri="{0D108BD9-81ED-4DB2-BD59-A6C34878D82A}">
                    <a16:rowId xmlns:a16="http://schemas.microsoft.com/office/drawing/2014/main" val="4192934928"/>
                  </a:ext>
                </a:extLst>
              </a:tr>
              <a:tr h="598999">
                <a:tc>
                  <a:txBody>
                    <a:bodyPr/>
                    <a:lstStyle/>
                    <a:p>
                      <a:pPr algn="ctr"/>
                      <a:r>
                        <a:rPr lang="en-US" dirty="0"/>
                        <a:t>How much burden is COVID-19</a:t>
                      </a:r>
                    </a:p>
                    <a:p>
                      <a:pPr algn="ctr"/>
                      <a:r>
                        <a:rPr lang="en-US" dirty="0"/>
                        <a:t>putting on people?</a:t>
                      </a:r>
                    </a:p>
                    <a:p>
                      <a:pPr algn="ctr"/>
                      <a:endParaRPr lang="en-US" dirty="0"/>
                    </a:p>
                  </a:txBody>
                  <a:tcPr anchor="ctr"/>
                </a:tc>
                <a:tc>
                  <a:txBody>
                    <a:bodyPr/>
                    <a:lstStyle/>
                    <a:p>
                      <a:pPr marL="285750" indent="-285750" algn="l">
                        <a:buFont typeface="Wingdings" panose="05000000000000000000" pitchFamily="2" charset="2"/>
                        <a:buChar char="§"/>
                      </a:pPr>
                      <a:r>
                        <a:rPr lang="en-US" sz="1600" dirty="0"/>
                        <a:t>Good measurement on severe health outcomes (hospital admissions and deaths from COVID-19)</a:t>
                      </a:r>
                    </a:p>
                    <a:p>
                      <a:pPr marL="285750" indent="-285750" algn="l">
                        <a:buFont typeface="Wingdings" panose="05000000000000000000" pitchFamily="2" charset="2"/>
                        <a:buChar char="§"/>
                      </a:pPr>
                      <a:r>
                        <a:rPr lang="en-US" sz="1600" dirty="0"/>
                        <a:t>Less information on economic, educational, and psychological burden</a:t>
                      </a:r>
                    </a:p>
                    <a:p>
                      <a:pPr marL="285750" indent="-285750" algn="l">
                        <a:buFont typeface="Wingdings" panose="05000000000000000000" pitchFamily="2" charset="2"/>
                        <a:buChar char="§"/>
                      </a:pPr>
                      <a:r>
                        <a:rPr lang="en-US" sz="1600" dirty="0"/>
                        <a:t>Less information on who the burden is falling on</a:t>
                      </a:r>
                    </a:p>
                  </a:txBody>
                  <a:tcPr anchor="ctr"/>
                </a:tc>
                <a:extLst>
                  <a:ext uri="{0D108BD9-81ED-4DB2-BD59-A6C34878D82A}">
                    <a16:rowId xmlns:a16="http://schemas.microsoft.com/office/drawing/2014/main" val="3325825140"/>
                  </a:ext>
                </a:extLst>
              </a:tr>
              <a:tr h="598999">
                <a:tc>
                  <a:txBody>
                    <a:bodyPr/>
                    <a:lstStyle/>
                    <a:p>
                      <a:pPr algn="ctr"/>
                      <a:r>
                        <a:rPr lang="en-US" dirty="0"/>
                        <a:t>How much burden is COVID-19</a:t>
                      </a:r>
                    </a:p>
                    <a:p>
                      <a:pPr algn="ctr"/>
                      <a:r>
                        <a:rPr lang="en-US" dirty="0"/>
                        <a:t>putting on our health care system?</a:t>
                      </a:r>
                    </a:p>
                  </a:txBody>
                  <a:tcPr anchor="ctr"/>
                </a:tc>
                <a:tc>
                  <a:txBody>
                    <a:bodyPr/>
                    <a:lstStyle/>
                    <a:p>
                      <a:pPr algn="l"/>
                      <a:endParaRPr lang="en-US" dirty="0"/>
                    </a:p>
                  </a:txBody>
                  <a:tcPr anchor="ctr"/>
                </a:tc>
                <a:extLst>
                  <a:ext uri="{0D108BD9-81ED-4DB2-BD59-A6C34878D82A}">
                    <a16:rowId xmlns:a16="http://schemas.microsoft.com/office/drawing/2014/main" val="1979409992"/>
                  </a:ext>
                </a:extLst>
              </a:tr>
              <a:tr h="598999">
                <a:tc>
                  <a:txBody>
                    <a:bodyPr/>
                    <a:lstStyle/>
                    <a:p>
                      <a:pPr algn="ctr"/>
                      <a:r>
                        <a:rPr lang="en-US" dirty="0"/>
                        <a:t>What might happen going forward?</a:t>
                      </a:r>
                    </a:p>
                  </a:txBody>
                  <a:tcPr anchor="ctr"/>
                </a:tc>
                <a:tc>
                  <a:txBody>
                    <a:bodyPr/>
                    <a:lstStyle/>
                    <a:p>
                      <a:pPr algn="l"/>
                      <a:endParaRPr lang="en-US" dirty="0"/>
                    </a:p>
                  </a:txBody>
                  <a:tcPr anchor="ctr"/>
                </a:tc>
                <a:extLst>
                  <a:ext uri="{0D108BD9-81ED-4DB2-BD59-A6C34878D82A}">
                    <a16:rowId xmlns:a16="http://schemas.microsoft.com/office/drawing/2014/main" val="938089219"/>
                  </a:ext>
                </a:extLst>
              </a:tr>
              <a:tr h="598999">
                <a:tc>
                  <a:txBody>
                    <a:bodyPr/>
                    <a:lstStyle/>
                    <a:p>
                      <a:pPr algn="ctr"/>
                      <a:r>
                        <a:rPr lang="en-US" dirty="0"/>
                        <a:t>What can we do about this?</a:t>
                      </a:r>
                    </a:p>
                  </a:txBody>
                  <a:tcPr anchor="ctr"/>
                </a:tc>
                <a:tc>
                  <a:txBody>
                    <a:bodyPr/>
                    <a:lstStyle/>
                    <a:p>
                      <a:pPr algn="l"/>
                      <a:endParaRPr lang="en-US" dirty="0"/>
                    </a:p>
                  </a:txBody>
                  <a:tcPr anchor="ctr"/>
                </a:tc>
                <a:extLst>
                  <a:ext uri="{0D108BD9-81ED-4DB2-BD59-A6C34878D82A}">
                    <a16:rowId xmlns:a16="http://schemas.microsoft.com/office/drawing/2014/main" val="3724073724"/>
                  </a:ext>
                </a:extLst>
              </a:tr>
            </a:tbl>
          </a:graphicData>
        </a:graphic>
      </p:graphicFrame>
      <p:pic>
        <p:nvPicPr>
          <p:cNvPr id="5" name="Graphic 4" descr="Checkmark with solid fill">
            <a:extLst>
              <a:ext uri="{FF2B5EF4-FFF2-40B4-BE49-F238E27FC236}">
                <a16:creationId xmlns:a16="http://schemas.microsoft.com/office/drawing/2014/main" id="{68F5807A-1A83-664C-7C99-4E0BE48E82A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16287" y="4499648"/>
            <a:ext cx="514565" cy="514565"/>
          </a:xfrm>
          <a:prstGeom prst="rect">
            <a:avLst/>
          </a:prstGeom>
        </p:spPr>
      </p:pic>
      <p:pic>
        <p:nvPicPr>
          <p:cNvPr id="7" name="Graphic 6" descr="Close with solid fill">
            <a:extLst>
              <a:ext uri="{FF2B5EF4-FFF2-40B4-BE49-F238E27FC236}">
                <a16:creationId xmlns:a16="http://schemas.microsoft.com/office/drawing/2014/main" id="{AB13E063-8889-7211-0F8B-01646E97A14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32472" y="5123331"/>
            <a:ext cx="482197" cy="482197"/>
          </a:xfrm>
          <a:prstGeom prst="rect">
            <a:avLst/>
          </a:prstGeom>
        </p:spPr>
      </p:pic>
      <p:pic>
        <p:nvPicPr>
          <p:cNvPr id="9" name="Graphic 8" descr="Close with solid fill">
            <a:extLst>
              <a:ext uri="{FF2B5EF4-FFF2-40B4-BE49-F238E27FC236}">
                <a16:creationId xmlns:a16="http://schemas.microsoft.com/office/drawing/2014/main" id="{46B98D17-5D8B-C891-BB74-618BA7FAB63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48655" y="5723019"/>
            <a:ext cx="482197" cy="482197"/>
          </a:xfrm>
          <a:prstGeom prst="rect">
            <a:avLst/>
          </a:prstGeom>
        </p:spPr>
      </p:pic>
    </p:spTree>
    <p:custDataLst>
      <p:tags r:id="rId1"/>
    </p:custDataLst>
    <p:extLst>
      <p:ext uri="{BB962C8B-B14F-4D97-AF65-F5344CB8AC3E}">
        <p14:creationId xmlns:p14="http://schemas.microsoft.com/office/powerpoint/2010/main" val="344195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B2E2A71D-D247-F769-9CC5-0AAFFC561ECB}"/>
              </a:ext>
            </a:extLst>
          </p:cNvPr>
          <p:cNvSpPr>
            <a:spLocks noGrp="1"/>
          </p:cNvSpPr>
          <p:nvPr>
            <p:ph type="title"/>
          </p:nvPr>
        </p:nvSpPr>
        <p:spPr>
          <a:xfrm>
            <a:off x="787931" y="365008"/>
            <a:ext cx="10515600" cy="315912"/>
          </a:xfrm>
        </p:spPr>
        <p:txBody>
          <a:bodyPr/>
          <a:lstStyle/>
          <a:p>
            <a:r>
              <a:rPr lang="en-US" dirty="0"/>
              <a:t>ID modeling workflow</a:t>
            </a:r>
          </a:p>
        </p:txBody>
      </p:sp>
      <p:grpSp>
        <p:nvGrpSpPr>
          <p:cNvPr id="3" name="Group 2">
            <a:extLst>
              <a:ext uri="{FF2B5EF4-FFF2-40B4-BE49-F238E27FC236}">
                <a16:creationId xmlns:a16="http://schemas.microsoft.com/office/drawing/2014/main" id="{A603F49A-1DFB-9B68-671F-5C636A807FC9}"/>
              </a:ext>
            </a:extLst>
          </p:cNvPr>
          <p:cNvGrpSpPr/>
          <p:nvPr/>
        </p:nvGrpSpPr>
        <p:grpSpPr>
          <a:xfrm>
            <a:off x="143953" y="906224"/>
            <a:ext cx="11701091" cy="5951775"/>
            <a:chOff x="-31492" y="859971"/>
            <a:chExt cx="11824760" cy="6014682"/>
          </a:xfrm>
        </p:grpSpPr>
        <p:pic>
          <p:nvPicPr>
            <p:cNvPr id="4" name="Picture 3" descr="Logo&#10;&#10;Description automatically generated">
              <a:extLst>
                <a:ext uri="{FF2B5EF4-FFF2-40B4-BE49-F238E27FC236}">
                  <a16:creationId xmlns:a16="http://schemas.microsoft.com/office/drawing/2014/main" id="{1B008129-A7A0-B304-9489-C7480438EC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6322" y="1936876"/>
              <a:ext cx="1163800" cy="1018972"/>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349BB7E7-6384-3F08-0470-EEB9D7902A46}"/>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207971" y="2026795"/>
              <a:ext cx="1155516" cy="110881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283FA66-E2FE-0BEB-06D6-5881F7DD47BD}"/>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4899848" y="4619470"/>
              <a:ext cx="822959" cy="822959"/>
            </a:xfrm>
            <a:prstGeom prst="rect">
              <a:avLst/>
            </a:prstGeom>
          </p:spPr>
        </p:pic>
        <p:sp>
          <p:nvSpPr>
            <p:cNvPr id="7" name="Oval 6">
              <a:extLst>
                <a:ext uri="{FF2B5EF4-FFF2-40B4-BE49-F238E27FC236}">
                  <a16:creationId xmlns:a16="http://schemas.microsoft.com/office/drawing/2014/main" id="{4C1BBE64-07D3-72CD-D88A-2541CF9A239B}"/>
                </a:ext>
              </a:extLst>
            </p:cNvPr>
            <p:cNvSpPr/>
            <p:nvPr/>
          </p:nvSpPr>
          <p:spPr>
            <a:xfrm>
              <a:off x="228393" y="1696890"/>
              <a:ext cx="1581666" cy="1450757"/>
            </a:xfrm>
            <a:prstGeom prst="ellipse">
              <a:avLst/>
            </a:prstGeom>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0405F1EE-C19E-E8D1-F830-1E0D7B79D5AD}"/>
                </a:ext>
              </a:extLst>
            </p:cNvPr>
            <p:cNvSpPr/>
            <p:nvPr/>
          </p:nvSpPr>
          <p:spPr>
            <a:xfrm>
              <a:off x="4895763" y="4505025"/>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1D40547E-1315-F51A-C5BC-6B77379D3050}"/>
                </a:ext>
              </a:extLst>
            </p:cNvPr>
            <p:cNvSpPr/>
            <p:nvPr/>
          </p:nvSpPr>
          <p:spPr>
            <a:xfrm>
              <a:off x="2530869" y="1696890"/>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81F0BD44-E9D0-A25D-FCCF-38F4A137B578}"/>
                </a:ext>
              </a:extLst>
            </p:cNvPr>
            <p:cNvSpPr/>
            <p:nvPr/>
          </p:nvSpPr>
          <p:spPr>
            <a:xfrm>
              <a:off x="4930897" y="1780164"/>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Oval 12">
              <a:extLst>
                <a:ext uri="{FF2B5EF4-FFF2-40B4-BE49-F238E27FC236}">
                  <a16:creationId xmlns:a16="http://schemas.microsoft.com/office/drawing/2014/main" id="{2F037F56-7470-4AB5-5505-EE4B1B93B900}"/>
                </a:ext>
              </a:extLst>
            </p:cNvPr>
            <p:cNvSpPr/>
            <p:nvPr/>
          </p:nvSpPr>
          <p:spPr>
            <a:xfrm>
              <a:off x="7421867" y="3053563"/>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Oval 14">
              <a:extLst>
                <a:ext uri="{FF2B5EF4-FFF2-40B4-BE49-F238E27FC236}">
                  <a16:creationId xmlns:a16="http://schemas.microsoft.com/office/drawing/2014/main" id="{D7FC66B3-0151-B60E-2734-7246E77658CA}"/>
                </a:ext>
              </a:extLst>
            </p:cNvPr>
            <p:cNvSpPr/>
            <p:nvPr/>
          </p:nvSpPr>
          <p:spPr>
            <a:xfrm>
              <a:off x="9861326" y="1678188"/>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Oval 15">
              <a:extLst>
                <a:ext uri="{FF2B5EF4-FFF2-40B4-BE49-F238E27FC236}">
                  <a16:creationId xmlns:a16="http://schemas.microsoft.com/office/drawing/2014/main" id="{D79815D2-DE3C-F1DB-8E94-55AD271A9177}"/>
                </a:ext>
              </a:extLst>
            </p:cNvPr>
            <p:cNvSpPr/>
            <p:nvPr/>
          </p:nvSpPr>
          <p:spPr>
            <a:xfrm>
              <a:off x="9830781" y="4517273"/>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AAA04B5C-591F-5E02-605A-379D4D1F2B3E}"/>
                </a:ext>
              </a:extLst>
            </p:cNvPr>
            <p:cNvCxnSpPr>
              <a:cxnSpLocks/>
            </p:cNvCxnSpPr>
            <p:nvPr/>
          </p:nvCxnSpPr>
          <p:spPr>
            <a:xfrm>
              <a:off x="7202073" y="859971"/>
              <a:ext cx="0" cy="601468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B48C6B0-8A51-5493-E18C-3F34E07F7D7C}"/>
                </a:ext>
              </a:extLst>
            </p:cNvPr>
            <p:cNvCxnSpPr>
              <a:cxnSpLocks/>
            </p:cNvCxnSpPr>
            <p:nvPr/>
          </p:nvCxnSpPr>
          <p:spPr>
            <a:xfrm>
              <a:off x="9325426" y="859971"/>
              <a:ext cx="7678" cy="601468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F341FAC-8C35-DDB2-88B7-BC7867741091}"/>
                </a:ext>
              </a:extLst>
            </p:cNvPr>
            <p:cNvSpPr txBox="1"/>
            <p:nvPr/>
          </p:nvSpPr>
          <p:spPr>
            <a:xfrm>
              <a:off x="-31492" y="1063513"/>
              <a:ext cx="6987171" cy="400110"/>
            </a:xfrm>
            <a:prstGeom prst="rect">
              <a:avLst/>
            </a:prstGeom>
            <a:noFill/>
          </p:spPr>
          <p:txBody>
            <a:bodyPr wrap="square" rtlCol="0">
              <a:spAutoFit/>
            </a:bodyPr>
            <a:lstStyle/>
            <a:p>
              <a:pPr algn="ctr"/>
              <a:r>
                <a:rPr lang="en-US" sz="2000" b="1" dirty="0">
                  <a:solidFill>
                    <a:schemeClr val="accent5">
                      <a:lumMod val="50000"/>
                    </a:schemeClr>
                  </a:solidFill>
                </a:rPr>
                <a:t>Data collection</a:t>
              </a:r>
            </a:p>
          </p:txBody>
        </p:sp>
        <p:sp>
          <p:nvSpPr>
            <p:cNvPr id="20" name="TextBox 19">
              <a:extLst>
                <a:ext uri="{FF2B5EF4-FFF2-40B4-BE49-F238E27FC236}">
                  <a16:creationId xmlns:a16="http://schemas.microsoft.com/office/drawing/2014/main" id="{0F58F3C0-B2A0-E6EF-E95E-612E65C3C748}"/>
                </a:ext>
              </a:extLst>
            </p:cNvPr>
            <p:cNvSpPr txBox="1"/>
            <p:nvPr/>
          </p:nvSpPr>
          <p:spPr>
            <a:xfrm>
              <a:off x="7076461" y="1119088"/>
              <a:ext cx="2338254" cy="400110"/>
            </a:xfrm>
            <a:prstGeom prst="rect">
              <a:avLst/>
            </a:prstGeom>
            <a:noFill/>
          </p:spPr>
          <p:txBody>
            <a:bodyPr wrap="square" rtlCol="0">
              <a:spAutoFit/>
            </a:bodyPr>
            <a:lstStyle/>
            <a:p>
              <a:pPr algn="ctr"/>
              <a:r>
                <a:rPr lang="en-US" sz="2000" b="1" dirty="0">
                  <a:solidFill>
                    <a:schemeClr val="accent5">
                      <a:lumMod val="50000"/>
                    </a:schemeClr>
                  </a:solidFill>
                </a:rPr>
                <a:t>Modeling</a:t>
              </a:r>
            </a:p>
          </p:txBody>
        </p:sp>
        <p:sp>
          <p:nvSpPr>
            <p:cNvPr id="21" name="TextBox 20">
              <a:extLst>
                <a:ext uri="{FF2B5EF4-FFF2-40B4-BE49-F238E27FC236}">
                  <a16:creationId xmlns:a16="http://schemas.microsoft.com/office/drawing/2014/main" id="{C865981B-80B2-E1DB-3A21-1AC1CE654B46}"/>
                </a:ext>
              </a:extLst>
            </p:cNvPr>
            <p:cNvSpPr txBox="1"/>
            <p:nvPr/>
          </p:nvSpPr>
          <p:spPr>
            <a:xfrm>
              <a:off x="9577992" y="1119088"/>
              <a:ext cx="2206934" cy="404339"/>
            </a:xfrm>
            <a:prstGeom prst="rect">
              <a:avLst/>
            </a:prstGeom>
            <a:noFill/>
          </p:spPr>
          <p:txBody>
            <a:bodyPr wrap="square" rtlCol="0">
              <a:spAutoFit/>
            </a:bodyPr>
            <a:lstStyle/>
            <a:p>
              <a:pPr algn="ctr"/>
              <a:r>
                <a:rPr lang="en-US" sz="2000" b="1" dirty="0">
                  <a:solidFill>
                    <a:schemeClr val="accent5">
                      <a:lumMod val="50000"/>
                    </a:schemeClr>
                  </a:solidFill>
                </a:rPr>
                <a:t>Communication</a:t>
              </a:r>
            </a:p>
          </p:txBody>
        </p:sp>
        <p:sp>
          <p:nvSpPr>
            <p:cNvPr id="22" name="TextBox 21">
              <a:extLst>
                <a:ext uri="{FF2B5EF4-FFF2-40B4-BE49-F238E27FC236}">
                  <a16:creationId xmlns:a16="http://schemas.microsoft.com/office/drawing/2014/main" id="{1A7FC367-9D99-4026-3D48-923A89EC6F18}"/>
                </a:ext>
              </a:extLst>
            </p:cNvPr>
            <p:cNvSpPr txBox="1"/>
            <p:nvPr/>
          </p:nvSpPr>
          <p:spPr>
            <a:xfrm>
              <a:off x="228394" y="3272501"/>
              <a:ext cx="1581666" cy="373236"/>
            </a:xfrm>
            <a:prstGeom prst="rect">
              <a:avLst/>
            </a:prstGeom>
            <a:noFill/>
          </p:spPr>
          <p:txBody>
            <a:bodyPr wrap="square" rtlCol="0">
              <a:spAutoFit/>
            </a:bodyPr>
            <a:lstStyle/>
            <a:p>
              <a:pPr algn="ctr"/>
              <a:r>
                <a:rPr lang="en-US" b="1" dirty="0"/>
                <a:t>Sick people</a:t>
              </a:r>
            </a:p>
          </p:txBody>
        </p:sp>
        <p:sp>
          <p:nvSpPr>
            <p:cNvPr id="23" name="TextBox 22">
              <a:extLst>
                <a:ext uri="{FF2B5EF4-FFF2-40B4-BE49-F238E27FC236}">
                  <a16:creationId xmlns:a16="http://schemas.microsoft.com/office/drawing/2014/main" id="{B5A7EBC0-77D9-6378-DF4D-B77114EA2E2E}"/>
                </a:ext>
              </a:extLst>
            </p:cNvPr>
            <p:cNvSpPr txBox="1"/>
            <p:nvPr/>
          </p:nvSpPr>
          <p:spPr>
            <a:xfrm>
              <a:off x="2157176" y="3272501"/>
              <a:ext cx="2377039" cy="373236"/>
            </a:xfrm>
            <a:prstGeom prst="rect">
              <a:avLst/>
            </a:prstGeom>
            <a:noFill/>
          </p:spPr>
          <p:txBody>
            <a:bodyPr wrap="square" rtlCol="0">
              <a:spAutoFit/>
            </a:bodyPr>
            <a:lstStyle/>
            <a:p>
              <a:pPr algn="ctr"/>
              <a:r>
                <a:rPr lang="en-US" b="1" dirty="0"/>
                <a:t>Health care system</a:t>
              </a:r>
            </a:p>
          </p:txBody>
        </p:sp>
        <p:sp>
          <p:nvSpPr>
            <p:cNvPr id="24" name="TextBox 23">
              <a:extLst>
                <a:ext uri="{FF2B5EF4-FFF2-40B4-BE49-F238E27FC236}">
                  <a16:creationId xmlns:a16="http://schemas.microsoft.com/office/drawing/2014/main" id="{6488755F-CCCA-8E6C-FC47-CAC26436306B}"/>
                </a:ext>
              </a:extLst>
            </p:cNvPr>
            <p:cNvSpPr txBox="1"/>
            <p:nvPr/>
          </p:nvSpPr>
          <p:spPr>
            <a:xfrm>
              <a:off x="4607664" y="6094980"/>
              <a:ext cx="2309924" cy="373236"/>
            </a:xfrm>
            <a:prstGeom prst="rect">
              <a:avLst/>
            </a:prstGeom>
            <a:noFill/>
          </p:spPr>
          <p:txBody>
            <a:bodyPr wrap="square" rtlCol="0">
              <a:spAutoFit/>
            </a:bodyPr>
            <a:lstStyle/>
            <a:p>
              <a:pPr algn="ctr"/>
              <a:r>
                <a:rPr lang="en-US" b="1" dirty="0"/>
                <a:t>Other data sources</a:t>
              </a:r>
            </a:p>
          </p:txBody>
        </p:sp>
        <p:sp>
          <p:nvSpPr>
            <p:cNvPr id="25" name="TextBox 24">
              <a:extLst>
                <a:ext uri="{FF2B5EF4-FFF2-40B4-BE49-F238E27FC236}">
                  <a16:creationId xmlns:a16="http://schemas.microsoft.com/office/drawing/2014/main" id="{7CE165ED-C971-A3C9-3F8E-C971A80936EC}"/>
                </a:ext>
              </a:extLst>
            </p:cNvPr>
            <p:cNvSpPr txBox="1"/>
            <p:nvPr/>
          </p:nvSpPr>
          <p:spPr>
            <a:xfrm>
              <a:off x="4709944" y="3274170"/>
              <a:ext cx="2151568" cy="373236"/>
            </a:xfrm>
            <a:prstGeom prst="rect">
              <a:avLst/>
            </a:prstGeom>
            <a:noFill/>
          </p:spPr>
          <p:txBody>
            <a:bodyPr wrap="square" rtlCol="0">
              <a:spAutoFit/>
            </a:bodyPr>
            <a:lstStyle/>
            <a:p>
              <a:pPr algn="ctr"/>
              <a:r>
                <a:rPr lang="en-US" b="1" dirty="0"/>
                <a:t>Data aggregation</a:t>
              </a:r>
            </a:p>
          </p:txBody>
        </p:sp>
        <p:sp>
          <p:nvSpPr>
            <p:cNvPr id="26" name="TextBox 25">
              <a:extLst>
                <a:ext uri="{FF2B5EF4-FFF2-40B4-BE49-F238E27FC236}">
                  <a16:creationId xmlns:a16="http://schemas.microsoft.com/office/drawing/2014/main" id="{FD7ED5AE-060C-E942-F207-1FF16E4C67D2}"/>
                </a:ext>
              </a:extLst>
            </p:cNvPr>
            <p:cNvSpPr txBox="1"/>
            <p:nvPr/>
          </p:nvSpPr>
          <p:spPr>
            <a:xfrm>
              <a:off x="7407203" y="4650308"/>
              <a:ext cx="1594479" cy="373236"/>
            </a:xfrm>
            <a:prstGeom prst="rect">
              <a:avLst/>
            </a:prstGeom>
            <a:noFill/>
          </p:spPr>
          <p:txBody>
            <a:bodyPr wrap="square" rtlCol="0">
              <a:spAutoFit/>
            </a:bodyPr>
            <a:lstStyle/>
            <a:p>
              <a:pPr algn="ctr"/>
              <a:r>
                <a:rPr lang="en-US" b="1" dirty="0"/>
                <a:t>ID model</a:t>
              </a:r>
            </a:p>
          </p:txBody>
        </p:sp>
        <p:sp>
          <p:nvSpPr>
            <p:cNvPr id="27" name="TextBox 26">
              <a:extLst>
                <a:ext uri="{FF2B5EF4-FFF2-40B4-BE49-F238E27FC236}">
                  <a16:creationId xmlns:a16="http://schemas.microsoft.com/office/drawing/2014/main" id="{1EC1A362-0C79-1DA7-BAFC-B49DA5ED1264}"/>
                </a:ext>
              </a:extLst>
            </p:cNvPr>
            <p:cNvSpPr txBox="1"/>
            <p:nvPr/>
          </p:nvSpPr>
          <p:spPr>
            <a:xfrm>
              <a:off x="9621777" y="3271833"/>
              <a:ext cx="2171491" cy="373236"/>
            </a:xfrm>
            <a:prstGeom prst="rect">
              <a:avLst/>
            </a:prstGeom>
            <a:noFill/>
          </p:spPr>
          <p:txBody>
            <a:bodyPr wrap="square" rtlCol="0">
              <a:spAutoFit/>
            </a:bodyPr>
            <a:lstStyle/>
            <a:p>
              <a:pPr algn="ctr"/>
              <a:r>
                <a:rPr lang="en-US" b="1" dirty="0"/>
                <a:t>Decision makers</a:t>
              </a:r>
            </a:p>
          </p:txBody>
        </p:sp>
        <p:sp>
          <p:nvSpPr>
            <p:cNvPr id="28" name="TextBox 27">
              <a:extLst>
                <a:ext uri="{FF2B5EF4-FFF2-40B4-BE49-F238E27FC236}">
                  <a16:creationId xmlns:a16="http://schemas.microsoft.com/office/drawing/2014/main" id="{D8D57ECB-A0EC-6C9B-1566-944C5476DF59}"/>
                </a:ext>
              </a:extLst>
            </p:cNvPr>
            <p:cNvSpPr txBox="1"/>
            <p:nvPr/>
          </p:nvSpPr>
          <p:spPr>
            <a:xfrm>
              <a:off x="9585446" y="6121510"/>
              <a:ext cx="2059264" cy="404339"/>
            </a:xfrm>
            <a:prstGeom prst="rect">
              <a:avLst/>
            </a:prstGeom>
            <a:noFill/>
          </p:spPr>
          <p:txBody>
            <a:bodyPr wrap="square" rtlCol="0">
              <a:spAutoFit/>
            </a:bodyPr>
            <a:lstStyle/>
            <a:p>
              <a:pPr algn="ctr"/>
              <a:r>
                <a:rPr lang="en-US" sz="2000" b="1" dirty="0"/>
                <a:t>General public</a:t>
              </a:r>
            </a:p>
          </p:txBody>
        </p:sp>
        <p:cxnSp>
          <p:nvCxnSpPr>
            <p:cNvPr id="29" name="Straight Arrow Connector 28">
              <a:extLst>
                <a:ext uri="{FF2B5EF4-FFF2-40B4-BE49-F238E27FC236}">
                  <a16:creationId xmlns:a16="http://schemas.microsoft.com/office/drawing/2014/main" id="{8EA38693-CC3D-9F82-0528-1F33603513F3}"/>
                </a:ext>
              </a:extLst>
            </p:cNvPr>
            <p:cNvCxnSpPr>
              <a:cxnSpLocks/>
            </p:cNvCxnSpPr>
            <p:nvPr/>
          </p:nvCxnSpPr>
          <p:spPr>
            <a:xfrm>
              <a:off x="1909381" y="2422267"/>
              <a:ext cx="588024" cy="79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54AE2627-62FA-D0DD-0C88-59818B5274F5}"/>
                </a:ext>
              </a:extLst>
            </p:cNvPr>
            <p:cNvCxnSpPr>
              <a:cxnSpLocks/>
            </p:cNvCxnSpPr>
            <p:nvPr/>
          </p:nvCxnSpPr>
          <p:spPr>
            <a:xfrm>
              <a:off x="6604963" y="2845415"/>
              <a:ext cx="735119" cy="569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4013E186-86F9-0747-6C80-12F02B1F743B}"/>
                </a:ext>
              </a:extLst>
            </p:cNvPr>
            <p:cNvCxnSpPr>
              <a:cxnSpLocks/>
            </p:cNvCxnSpPr>
            <p:nvPr/>
          </p:nvCxnSpPr>
          <p:spPr>
            <a:xfrm flipV="1">
              <a:off x="6686046" y="4355952"/>
              <a:ext cx="735119" cy="569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ADBB6983-0868-97ED-C488-E29F92E4E90F}"/>
                </a:ext>
              </a:extLst>
            </p:cNvPr>
            <p:cNvCxnSpPr>
              <a:cxnSpLocks/>
            </p:cNvCxnSpPr>
            <p:nvPr/>
          </p:nvCxnSpPr>
          <p:spPr>
            <a:xfrm>
              <a:off x="4168771" y="2499871"/>
              <a:ext cx="588024" cy="79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61BE1F1E-5625-D0A9-AA44-19500182FCC2}"/>
                </a:ext>
              </a:extLst>
            </p:cNvPr>
            <p:cNvCxnSpPr>
              <a:cxnSpLocks/>
            </p:cNvCxnSpPr>
            <p:nvPr/>
          </p:nvCxnSpPr>
          <p:spPr>
            <a:xfrm flipV="1">
              <a:off x="9027968" y="2884192"/>
              <a:ext cx="735119" cy="569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0FBDDD3C-1C18-3D4B-83D2-10C7B92A4863}"/>
                </a:ext>
              </a:extLst>
            </p:cNvPr>
            <p:cNvCxnSpPr>
              <a:cxnSpLocks/>
            </p:cNvCxnSpPr>
            <p:nvPr/>
          </p:nvCxnSpPr>
          <p:spPr>
            <a:xfrm>
              <a:off x="9027968" y="4219369"/>
              <a:ext cx="735119" cy="569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5" name="Picture 34" descr="Logo, icon&#10;&#10;Description automatically generated with medium confidence">
              <a:extLst>
                <a:ext uri="{FF2B5EF4-FFF2-40B4-BE49-F238E27FC236}">
                  <a16:creationId xmlns:a16="http://schemas.microsoft.com/office/drawing/2014/main" id="{8806BCAA-5263-F9F8-02F9-F87564659596}"/>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462187" y="1898018"/>
              <a:ext cx="1107573" cy="1107573"/>
            </a:xfrm>
            <a:prstGeom prst="rect">
              <a:avLst/>
            </a:prstGeom>
            <a:noFill/>
          </p:spPr>
        </p:pic>
        <p:pic>
          <p:nvPicPr>
            <p:cNvPr id="36" name="Picture 35" descr="Icon&#10;&#10;Description automatically generated with medium confidence">
              <a:extLst>
                <a:ext uri="{FF2B5EF4-FFF2-40B4-BE49-F238E27FC236}">
                  <a16:creationId xmlns:a16="http://schemas.microsoft.com/office/drawing/2014/main" id="{EF080DAD-1E35-9829-B139-D3055ABA7B75}"/>
                </a:ext>
              </a:extLst>
            </p:cNvPr>
            <p:cNvPicPr>
              <a:picLocks noChangeAspect="1"/>
            </p:cNvPicPr>
            <p:nvPr/>
          </p:nvPicPr>
          <p: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2808429" y="1887579"/>
              <a:ext cx="1085373" cy="1085373"/>
            </a:xfrm>
            <a:prstGeom prst="rect">
              <a:avLst/>
            </a:prstGeom>
          </p:spPr>
        </p:pic>
        <p:pic>
          <p:nvPicPr>
            <p:cNvPr id="37" name="Picture 36" descr="Icon&#10;&#10;Description automatically generated">
              <a:extLst>
                <a:ext uri="{FF2B5EF4-FFF2-40B4-BE49-F238E27FC236}">
                  <a16:creationId xmlns:a16="http://schemas.microsoft.com/office/drawing/2014/main" id="{2FB07731-BD6F-9063-4120-1A0BC5A49F6C}"/>
                </a:ext>
              </a:extLst>
            </p:cNvPr>
            <p:cNvPicPr>
              <a:picLocks noChangeAspect="1"/>
            </p:cNvPicPr>
            <p:nvPr/>
          </p:nvPicPr>
          <p:blipFill>
            <a:blip r:embed="rId13" cstate="email">
              <a:extLs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a:off x="5023233" y="5090622"/>
              <a:ext cx="1279591" cy="913308"/>
            </a:xfrm>
            <a:prstGeom prst="rect">
              <a:avLst/>
            </a:prstGeom>
          </p:spPr>
        </p:pic>
        <p:pic>
          <p:nvPicPr>
            <p:cNvPr id="38" name="Picture 37" descr="Logo, icon&#10;&#10;Description automatically generated">
              <a:extLst>
                <a:ext uri="{FF2B5EF4-FFF2-40B4-BE49-F238E27FC236}">
                  <a16:creationId xmlns:a16="http://schemas.microsoft.com/office/drawing/2014/main" id="{E9FE8866-814C-0AF6-8FC1-66CC686FF3C6}"/>
                </a:ext>
              </a:extLst>
            </p:cNvPr>
            <p:cNvPicPr>
              <a:picLocks noChangeAspect="1"/>
            </p:cNvPicPr>
            <p:nvPr/>
          </p:nvPicPr>
          <p:blipFill>
            <a:blip r:embed="rId15" cstate="email">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5721836" y="4738000"/>
              <a:ext cx="523318" cy="523318"/>
            </a:xfrm>
            <a:prstGeom prst="rect">
              <a:avLst/>
            </a:prstGeom>
          </p:spPr>
        </p:pic>
        <p:pic>
          <p:nvPicPr>
            <p:cNvPr id="39" name="Picture 38" descr="Shape&#10;&#10;Description automatically generated with low confidence">
              <a:extLst>
                <a:ext uri="{FF2B5EF4-FFF2-40B4-BE49-F238E27FC236}">
                  <a16:creationId xmlns:a16="http://schemas.microsoft.com/office/drawing/2014/main" id="{56282B6C-5C70-433E-1127-2F9F2FD3EE40}"/>
                </a:ext>
              </a:extLst>
            </p:cNvPr>
            <p:cNvPicPr>
              <a:picLocks noChangeAspect="1"/>
            </p:cNvPicPr>
            <p:nvPr/>
          </p:nvPicPr>
          <p:blipFill>
            <a:blip r:embed="rId17" cstate="email">
              <a:extLst>
                <a:ext uri="{28A0092B-C50C-407E-A947-70E740481C1C}">
                  <a14:useLocalDpi xmlns:a14="http://schemas.microsoft.com/office/drawing/2010/main"/>
                </a:ext>
                <a:ext uri="{837473B0-CC2E-450A-ABE3-18F120FF3D39}">
                  <a1611:picAttrSrcUrl xmlns:a1611="http://schemas.microsoft.com/office/drawing/2016/11/main" r:id="rId18"/>
                </a:ext>
              </a:extLst>
            </a:blip>
            <a:stretch>
              <a:fillRect/>
            </a:stretch>
          </p:blipFill>
          <p:spPr>
            <a:xfrm>
              <a:off x="7634031" y="3335615"/>
              <a:ext cx="1223114" cy="917336"/>
            </a:xfrm>
            <a:prstGeom prst="rect">
              <a:avLst/>
            </a:prstGeom>
          </p:spPr>
        </p:pic>
        <p:pic>
          <p:nvPicPr>
            <p:cNvPr id="40" name="Picture 39" descr="A picture containing text, container&#10;&#10;Description automatically generated">
              <a:extLst>
                <a:ext uri="{FF2B5EF4-FFF2-40B4-BE49-F238E27FC236}">
                  <a16:creationId xmlns:a16="http://schemas.microsoft.com/office/drawing/2014/main" id="{1857D41A-9539-1C56-27AF-067AA3FE2AB1}"/>
                </a:ext>
              </a:extLst>
            </p:cNvPr>
            <p:cNvPicPr>
              <a:picLocks noChangeAspect="1"/>
            </p:cNvPicPr>
            <p:nvPr/>
          </p:nvPicPr>
          <p:blipFill>
            <a:blip r:embed="rId19" cstate="email">
              <a:extLst>
                <a:ext uri="{28A0092B-C50C-407E-A947-70E740481C1C}">
                  <a14:useLocalDpi xmlns:a14="http://schemas.microsoft.com/office/drawing/2010/main"/>
                </a:ext>
                <a:ext uri="{837473B0-CC2E-450A-ABE3-18F120FF3D39}">
                  <a1611:picAttrSrcUrl xmlns:a1611="http://schemas.microsoft.com/office/drawing/2016/11/main" r:id="rId20"/>
                </a:ext>
              </a:extLst>
            </a:blip>
            <a:stretch>
              <a:fillRect/>
            </a:stretch>
          </p:blipFill>
          <p:spPr>
            <a:xfrm>
              <a:off x="10050845" y="4699165"/>
              <a:ext cx="1195187" cy="1093437"/>
            </a:xfrm>
            <a:prstGeom prst="rect">
              <a:avLst/>
            </a:prstGeom>
          </p:spPr>
        </p:pic>
      </p:grpSp>
      <p:grpSp>
        <p:nvGrpSpPr>
          <p:cNvPr id="12" name="Group 11">
            <a:extLst>
              <a:ext uri="{FF2B5EF4-FFF2-40B4-BE49-F238E27FC236}">
                <a16:creationId xmlns:a16="http://schemas.microsoft.com/office/drawing/2014/main" id="{4AB28CA5-7AE8-319C-5BF3-2FBED1547E46}"/>
              </a:ext>
            </a:extLst>
          </p:cNvPr>
          <p:cNvGrpSpPr/>
          <p:nvPr/>
        </p:nvGrpSpPr>
        <p:grpSpPr>
          <a:xfrm>
            <a:off x="434538" y="3838553"/>
            <a:ext cx="3537803" cy="1347808"/>
            <a:chOff x="1246094" y="4114800"/>
            <a:chExt cx="3217260" cy="1480593"/>
          </a:xfrm>
          <a:solidFill>
            <a:srgbClr val="DEEBF7"/>
          </a:solidFill>
        </p:grpSpPr>
        <p:sp>
          <p:nvSpPr>
            <p:cNvPr id="14" name="Rectangle: Rounded Corners 13">
              <a:extLst>
                <a:ext uri="{FF2B5EF4-FFF2-40B4-BE49-F238E27FC236}">
                  <a16:creationId xmlns:a16="http://schemas.microsoft.com/office/drawing/2014/main" id="{F9CFE765-67F4-5FCE-2084-FF6ECC513126}"/>
                </a:ext>
              </a:extLst>
            </p:cNvPr>
            <p:cNvSpPr/>
            <p:nvPr/>
          </p:nvSpPr>
          <p:spPr>
            <a:xfrm>
              <a:off x="1246094" y="4114800"/>
              <a:ext cx="3217260" cy="1480593"/>
            </a:xfrm>
            <a:prstGeom prst="round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95BD86E-78A8-C06E-717B-4E5B3782B683}"/>
                </a:ext>
              </a:extLst>
            </p:cNvPr>
            <p:cNvSpPr txBox="1"/>
            <p:nvPr/>
          </p:nvSpPr>
          <p:spPr>
            <a:xfrm>
              <a:off x="1450711" y="4254397"/>
              <a:ext cx="2846993" cy="1318584"/>
            </a:xfrm>
            <a:prstGeom prst="rect">
              <a:avLst/>
            </a:prstGeom>
            <a:grpFill/>
            <a:ln>
              <a:noFill/>
            </a:ln>
          </p:spPr>
          <p:txBody>
            <a:bodyPr wrap="square" rtlCol="0">
              <a:spAutoFit/>
            </a:bodyPr>
            <a:lstStyle/>
            <a:p>
              <a:r>
                <a:rPr lang="en-US" b="1" dirty="0"/>
                <a:t>What we measure:</a:t>
              </a:r>
            </a:p>
            <a:p>
              <a:pPr marL="285750" indent="-285750">
                <a:buFont typeface="Wingdings" panose="05000000000000000000" pitchFamily="2" charset="2"/>
                <a:buChar char="§"/>
              </a:pPr>
              <a:r>
                <a:rPr lang="en-US" dirty="0"/>
                <a:t>Cases</a:t>
              </a:r>
            </a:p>
            <a:p>
              <a:pPr marL="285750" indent="-285750">
                <a:buFont typeface="Wingdings" panose="05000000000000000000" pitchFamily="2" charset="2"/>
                <a:buChar char="§"/>
              </a:pPr>
              <a:r>
                <a:rPr lang="en-US" dirty="0"/>
                <a:t>Hospital admissions</a:t>
              </a:r>
            </a:p>
            <a:p>
              <a:pPr marL="285750" indent="-285750">
                <a:buFont typeface="Wingdings" panose="05000000000000000000" pitchFamily="2" charset="2"/>
                <a:buChar char="§"/>
              </a:pPr>
              <a:r>
                <a:rPr lang="en-US" dirty="0"/>
                <a:t>Deaths</a:t>
              </a:r>
            </a:p>
          </p:txBody>
        </p:sp>
      </p:grpSp>
      <p:grpSp>
        <p:nvGrpSpPr>
          <p:cNvPr id="42" name="Group 41">
            <a:extLst>
              <a:ext uri="{FF2B5EF4-FFF2-40B4-BE49-F238E27FC236}">
                <a16:creationId xmlns:a16="http://schemas.microsoft.com/office/drawing/2014/main" id="{6A434EC1-6242-6887-C398-098116CB0FFB}"/>
              </a:ext>
            </a:extLst>
          </p:cNvPr>
          <p:cNvGrpSpPr/>
          <p:nvPr/>
        </p:nvGrpSpPr>
        <p:grpSpPr>
          <a:xfrm>
            <a:off x="397768" y="5261758"/>
            <a:ext cx="3597120" cy="1472173"/>
            <a:chOff x="6894456" y="5166309"/>
            <a:chExt cx="2817004" cy="1480593"/>
          </a:xfrm>
          <a:solidFill>
            <a:srgbClr val="CBE3BB"/>
          </a:solidFill>
        </p:grpSpPr>
        <p:sp>
          <p:nvSpPr>
            <p:cNvPr id="43" name="Rectangle: Rounded Corners 42">
              <a:extLst>
                <a:ext uri="{FF2B5EF4-FFF2-40B4-BE49-F238E27FC236}">
                  <a16:creationId xmlns:a16="http://schemas.microsoft.com/office/drawing/2014/main" id="{7A63EC3C-BBC4-E4B1-AA6A-D92F91FDCDBC}"/>
                </a:ext>
              </a:extLst>
            </p:cNvPr>
            <p:cNvSpPr/>
            <p:nvPr/>
          </p:nvSpPr>
          <p:spPr>
            <a:xfrm>
              <a:off x="6894456" y="5166309"/>
              <a:ext cx="2817004" cy="1480593"/>
            </a:xfrm>
            <a:prstGeom prst="round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9E4ED47-AFD1-055D-A286-717F3BADA28B}"/>
                </a:ext>
              </a:extLst>
            </p:cNvPr>
            <p:cNvSpPr txBox="1"/>
            <p:nvPr/>
          </p:nvSpPr>
          <p:spPr>
            <a:xfrm>
              <a:off x="6972522" y="5325829"/>
              <a:ext cx="2531377" cy="1200329"/>
            </a:xfrm>
            <a:prstGeom prst="rect">
              <a:avLst/>
            </a:prstGeom>
            <a:grpFill/>
            <a:ln>
              <a:noFill/>
            </a:ln>
          </p:spPr>
          <p:txBody>
            <a:bodyPr wrap="square" rtlCol="0">
              <a:spAutoFit/>
            </a:bodyPr>
            <a:lstStyle/>
            <a:p>
              <a:r>
                <a:rPr lang="en-US" b="1" dirty="0"/>
                <a:t>What we want to know:</a:t>
              </a:r>
            </a:p>
            <a:p>
              <a:pPr marL="285750" indent="-285750">
                <a:buFont typeface="Wingdings" panose="05000000000000000000" pitchFamily="2" charset="2"/>
                <a:buChar char="§"/>
              </a:pPr>
              <a:r>
                <a:rPr lang="en-US" dirty="0"/>
                <a:t>Infections</a:t>
              </a:r>
            </a:p>
            <a:p>
              <a:pPr marL="285750" indent="-285750">
                <a:buFont typeface="Wingdings" panose="05000000000000000000" pitchFamily="2" charset="2"/>
                <a:buChar char="§"/>
              </a:pPr>
              <a:r>
                <a:rPr lang="en-US" dirty="0"/>
                <a:t>Transmissions</a:t>
              </a:r>
            </a:p>
            <a:p>
              <a:pPr marL="285750" indent="-285750">
                <a:buFont typeface="Wingdings" panose="05000000000000000000" pitchFamily="2" charset="2"/>
                <a:buChar char="§"/>
              </a:pPr>
              <a:r>
                <a:rPr lang="en-US" dirty="0"/>
                <a:t>What might happen</a:t>
              </a:r>
            </a:p>
          </p:txBody>
        </p:sp>
      </p:grpSp>
    </p:spTree>
    <p:custDataLst>
      <p:tags r:id="rId1"/>
    </p:custDataLst>
    <p:extLst>
      <p:ext uri="{BB962C8B-B14F-4D97-AF65-F5344CB8AC3E}">
        <p14:creationId xmlns:p14="http://schemas.microsoft.com/office/powerpoint/2010/main" val="262625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 outdoor, nature, tree&#10;&#10;Description automatically generated">
            <a:extLst>
              <a:ext uri="{FF2B5EF4-FFF2-40B4-BE49-F238E27FC236}">
                <a16:creationId xmlns:a16="http://schemas.microsoft.com/office/drawing/2014/main" id="{18CADBF9-5977-8E3E-1E3A-E84699F5D3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83638" y="936796"/>
            <a:ext cx="3408362" cy="5921204"/>
          </a:xfrm>
          <a:prstGeom prst="rect">
            <a:avLst/>
          </a:prstGeom>
        </p:spPr>
      </p:pic>
      <p:sp>
        <p:nvSpPr>
          <p:cNvPr id="3" name="Content Placeholder 2">
            <a:extLst>
              <a:ext uri="{FF2B5EF4-FFF2-40B4-BE49-F238E27FC236}">
                <a16:creationId xmlns:a16="http://schemas.microsoft.com/office/drawing/2014/main" id="{322419D6-C0D0-408B-9C28-DF66C725A88F}"/>
              </a:ext>
            </a:extLst>
          </p:cNvPr>
          <p:cNvSpPr>
            <a:spLocks noGrp="1"/>
          </p:cNvSpPr>
          <p:nvPr>
            <p:ph sz="quarter" idx="12"/>
          </p:nvPr>
        </p:nvSpPr>
        <p:spPr/>
        <p:txBody>
          <a:bodyPr anchor="ctr">
            <a:noAutofit/>
          </a:bodyPr>
          <a:lstStyle/>
          <a:p>
            <a:pPr>
              <a:lnSpc>
                <a:spcPct val="150000"/>
              </a:lnSpc>
              <a:buFont typeface="Wingdings" panose="05000000000000000000" pitchFamily="2" charset="2"/>
              <a:buChar char="§"/>
            </a:pPr>
            <a:r>
              <a:rPr lang="en-US" sz="2000" dirty="0"/>
              <a:t>Tests and cases (WDRS)</a:t>
            </a:r>
          </a:p>
          <a:p>
            <a:pPr>
              <a:lnSpc>
                <a:spcPct val="150000"/>
              </a:lnSpc>
              <a:buFont typeface="Wingdings" panose="05000000000000000000" pitchFamily="2" charset="2"/>
              <a:buChar char="§"/>
            </a:pPr>
            <a:r>
              <a:rPr lang="en-US" sz="2000" dirty="0"/>
              <a:t>Hospitalizations (WDRS, RHINO, WA Health)</a:t>
            </a:r>
          </a:p>
          <a:p>
            <a:pPr>
              <a:lnSpc>
                <a:spcPct val="150000"/>
              </a:lnSpc>
              <a:buFont typeface="Wingdings" panose="05000000000000000000" pitchFamily="2" charset="2"/>
              <a:buChar char="§"/>
            </a:pPr>
            <a:r>
              <a:rPr lang="en-US" sz="2000" dirty="0"/>
              <a:t>Deaths</a:t>
            </a:r>
          </a:p>
          <a:p>
            <a:pPr>
              <a:lnSpc>
                <a:spcPct val="150000"/>
              </a:lnSpc>
              <a:buFont typeface="Wingdings" panose="05000000000000000000" pitchFamily="2" charset="2"/>
              <a:buChar char="§"/>
            </a:pPr>
            <a:r>
              <a:rPr lang="en-US" sz="2000" dirty="0"/>
              <a:t>Vaccinations – ~95% complete</a:t>
            </a:r>
          </a:p>
          <a:p>
            <a:pPr>
              <a:lnSpc>
                <a:spcPct val="150000"/>
              </a:lnSpc>
              <a:buFont typeface="Wingdings" panose="05000000000000000000" pitchFamily="2" charset="2"/>
              <a:buChar char="§"/>
            </a:pPr>
            <a:r>
              <a:rPr lang="en-US" sz="2000" dirty="0"/>
              <a:t>Seroprevalence (CDC)</a:t>
            </a:r>
          </a:p>
          <a:p>
            <a:pPr>
              <a:lnSpc>
                <a:spcPct val="150000"/>
              </a:lnSpc>
              <a:buFont typeface="Wingdings" panose="05000000000000000000" pitchFamily="2" charset="2"/>
              <a:buChar char="§"/>
            </a:pPr>
            <a:r>
              <a:rPr lang="en-US" sz="2000" dirty="0"/>
              <a:t>Sequence data</a:t>
            </a:r>
          </a:p>
          <a:p>
            <a:pPr>
              <a:lnSpc>
                <a:spcPct val="150000"/>
              </a:lnSpc>
              <a:buFont typeface="Wingdings" panose="05000000000000000000" pitchFamily="2" charset="2"/>
              <a:buChar char="§"/>
            </a:pPr>
            <a:r>
              <a:rPr lang="en-US" sz="2000" dirty="0">
                <a:solidFill>
                  <a:schemeClr val="bg1">
                    <a:lumMod val="50000"/>
                  </a:schemeClr>
                </a:solidFill>
              </a:rPr>
              <a:t>Wastewater data </a:t>
            </a:r>
          </a:p>
        </p:txBody>
      </p:sp>
      <p:sp>
        <p:nvSpPr>
          <p:cNvPr id="11" name="Title 10">
            <a:extLst>
              <a:ext uri="{FF2B5EF4-FFF2-40B4-BE49-F238E27FC236}">
                <a16:creationId xmlns:a16="http://schemas.microsoft.com/office/drawing/2014/main" id="{20D27D17-FAFF-8168-F821-485F706593ED}"/>
              </a:ext>
            </a:extLst>
          </p:cNvPr>
          <p:cNvSpPr>
            <a:spLocks noGrp="1"/>
          </p:cNvSpPr>
          <p:nvPr>
            <p:ph type="title"/>
          </p:nvPr>
        </p:nvSpPr>
        <p:spPr/>
        <p:txBody>
          <a:bodyPr/>
          <a:lstStyle/>
          <a:p>
            <a:r>
              <a:rPr lang="en-US" sz="2500" dirty="0"/>
              <a:t>Washington state data sources</a:t>
            </a:r>
          </a:p>
        </p:txBody>
      </p:sp>
      <p:sp>
        <p:nvSpPr>
          <p:cNvPr id="9" name="Slide Number Placeholder 3">
            <a:extLst>
              <a:ext uri="{FF2B5EF4-FFF2-40B4-BE49-F238E27FC236}">
                <a16:creationId xmlns:a16="http://schemas.microsoft.com/office/drawing/2014/main" id="{5E09B12E-ADE0-4FA9-9150-C0476BECA74D}"/>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custDataLst>
      <p:tags r:id="rId1"/>
    </p:custDataLst>
    <p:extLst>
      <p:ext uri="{BB962C8B-B14F-4D97-AF65-F5344CB8AC3E}">
        <p14:creationId xmlns:p14="http://schemas.microsoft.com/office/powerpoint/2010/main" val="332360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dirty="0"/>
              <a:t>SEIR model</a:t>
            </a:r>
          </a:p>
        </p:txBody>
      </p:sp>
      <p:graphicFrame>
        <p:nvGraphicFramePr>
          <p:cNvPr id="6" name="Diagram 5">
            <a:extLst>
              <a:ext uri="{FF2B5EF4-FFF2-40B4-BE49-F238E27FC236}">
                <a16:creationId xmlns:a16="http://schemas.microsoft.com/office/drawing/2014/main" id="{1D0EF7E2-8EC3-B532-C3EF-F3801734E395}"/>
              </a:ext>
            </a:extLst>
          </p:cNvPr>
          <p:cNvGraphicFramePr/>
          <p:nvPr>
            <p:extLst>
              <p:ext uri="{D42A27DB-BD31-4B8C-83A1-F6EECF244321}">
                <p14:modId xmlns:p14="http://schemas.microsoft.com/office/powerpoint/2010/main" val="2551775275"/>
              </p:ext>
            </p:extLst>
          </p:nvPr>
        </p:nvGraphicFramePr>
        <p:xfrm>
          <a:off x="592144" y="751365"/>
          <a:ext cx="11007712" cy="5820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rrow: U-Turn 6">
            <a:extLst>
              <a:ext uri="{FF2B5EF4-FFF2-40B4-BE49-F238E27FC236}">
                <a16:creationId xmlns:a16="http://schemas.microsoft.com/office/drawing/2014/main" id="{B4E41190-6288-ACD7-1C48-2B9CB811C03A}"/>
              </a:ext>
            </a:extLst>
          </p:cNvPr>
          <p:cNvSpPr/>
          <p:nvPr/>
        </p:nvSpPr>
        <p:spPr>
          <a:xfrm flipH="1">
            <a:off x="1576907" y="2206361"/>
            <a:ext cx="9099146" cy="777202"/>
          </a:xfrm>
          <a:prstGeom prst="uturnArrow">
            <a:avLst>
              <a:gd name="adj1" fmla="val 25000"/>
              <a:gd name="adj2" fmla="val 20904"/>
              <a:gd name="adj3" fmla="val 25000"/>
              <a:gd name="adj4" fmla="val 43750"/>
              <a:gd name="adj5"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U-Turn 8">
            <a:extLst>
              <a:ext uri="{FF2B5EF4-FFF2-40B4-BE49-F238E27FC236}">
                <a16:creationId xmlns:a16="http://schemas.microsoft.com/office/drawing/2014/main" id="{6E296CC6-BD97-2BBE-15D5-C78AB8DE87DC}"/>
              </a:ext>
            </a:extLst>
          </p:cNvPr>
          <p:cNvSpPr/>
          <p:nvPr/>
        </p:nvSpPr>
        <p:spPr>
          <a:xfrm flipV="1">
            <a:off x="1576906" y="4456591"/>
            <a:ext cx="9294293" cy="1153012"/>
          </a:xfrm>
          <a:prstGeom prst="uturnArrow">
            <a:avLst>
              <a:gd name="adj1" fmla="val 17459"/>
              <a:gd name="adj2" fmla="val 15574"/>
              <a:gd name="adj3" fmla="val 25000"/>
              <a:gd name="adj4" fmla="val 44693"/>
              <a:gd name="adj5"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A90B103E-4F50-CCD6-F8B7-2F97618E1CC7}"/>
              </a:ext>
            </a:extLst>
          </p:cNvPr>
          <p:cNvSpPr txBox="1"/>
          <p:nvPr/>
        </p:nvSpPr>
        <p:spPr>
          <a:xfrm>
            <a:off x="4036782" y="1455014"/>
            <a:ext cx="4118436" cy="492443"/>
          </a:xfrm>
          <a:prstGeom prst="rect">
            <a:avLst/>
          </a:prstGeom>
          <a:noFill/>
        </p:spPr>
        <p:txBody>
          <a:bodyPr wrap="none" rtlCol="0">
            <a:spAutoFit/>
          </a:bodyPr>
          <a:lstStyle/>
          <a:p>
            <a:pPr algn="ctr"/>
            <a:r>
              <a:rPr lang="en-US" sz="2600" b="1" dirty="0">
                <a:solidFill>
                  <a:srgbClr val="003462"/>
                </a:solidFill>
              </a:rPr>
              <a:t>Immune escape / waning</a:t>
            </a:r>
          </a:p>
        </p:txBody>
      </p:sp>
      <p:sp>
        <p:nvSpPr>
          <p:cNvPr id="11" name="TextBox 10">
            <a:extLst>
              <a:ext uri="{FF2B5EF4-FFF2-40B4-BE49-F238E27FC236}">
                <a16:creationId xmlns:a16="http://schemas.microsoft.com/office/drawing/2014/main" id="{CA3001DC-49CE-DBB7-6600-F584CED6A7D7}"/>
              </a:ext>
            </a:extLst>
          </p:cNvPr>
          <p:cNvSpPr txBox="1"/>
          <p:nvPr/>
        </p:nvSpPr>
        <p:spPr>
          <a:xfrm>
            <a:off x="5280877" y="4646173"/>
            <a:ext cx="1886350" cy="492443"/>
          </a:xfrm>
          <a:prstGeom prst="rect">
            <a:avLst/>
          </a:prstGeom>
          <a:noFill/>
        </p:spPr>
        <p:txBody>
          <a:bodyPr wrap="none" rtlCol="0">
            <a:spAutoFit/>
          </a:bodyPr>
          <a:lstStyle/>
          <a:p>
            <a:pPr algn="ctr"/>
            <a:r>
              <a:rPr lang="en-US" sz="2600" dirty="0"/>
              <a:t>Vaccination</a:t>
            </a:r>
          </a:p>
        </p:txBody>
      </p:sp>
      <p:grpSp>
        <p:nvGrpSpPr>
          <p:cNvPr id="12" name="Group 11">
            <a:extLst>
              <a:ext uri="{FF2B5EF4-FFF2-40B4-BE49-F238E27FC236}">
                <a16:creationId xmlns:a16="http://schemas.microsoft.com/office/drawing/2014/main" id="{46DFB0EF-AB0A-8151-21CB-06A97AF7055F}"/>
              </a:ext>
            </a:extLst>
          </p:cNvPr>
          <p:cNvGrpSpPr/>
          <p:nvPr/>
        </p:nvGrpSpPr>
        <p:grpSpPr>
          <a:xfrm rot="2306235">
            <a:off x="8544922" y="4428993"/>
            <a:ext cx="1760983" cy="624073"/>
            <a:chOff x="8253365" y="2647755"/>
            <a:chExt cx="448381" cy="524521"/>
          </a:xfrm>
          <a:solidFill>
            <a:srgbClr val="003462"/>
          </a:solidFill>
        </p:grpSpPr>
        <p:sp>
          <p:nvSpPr>
            <p:cNvPr id="13" name="Arrow: Right 12">
              <a:extLst>
                <a:ext uri="{FF2B5EF4-FFF2-40B4-BE49-F238E27FC236}">
                  <a16:creationId xmlns:a16="http://schemas.microsoft.com/office/drawing/2014/main" id="{D14A042F-6124-DFFF-FFF7-5430DCBCED87}"/>
                </a:ext>
              </a:extLst>
            </p:cNvPr>
            <p:cNvSpPr/>
            <p:nvPr/>
          </p:nvSpPr>
          <p:spPr>
            <a:xfrm>
              <a:off x="8253365" y="2647755"/>
              <a:ext cx="448381" cy="52452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820D5DE6-185D-AE5F-8241-447927F7B33D}"/>
                </a:ext>
              </a:extLst>
            </p:cNvPr>
            <p:cNvSpPr txBox="1"/>
            <p:nvPr/>
          </p:nvSpPr>
          <p:spPr>
            <a:xfrm>
              <a:off x="8281627" y="2757477"/>
              <a:ext cx="352991" cy="314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1400" kern="1200" dirty="0"/>
                <a:t>Deceased</a:t>
              </a:r>
            </a:p>
          </p:txBody>
        </p:sp>
      </p:grpSp>
    </p:spTree>
    <p:custDataLst>
      <p:tags r:id="rId1"/>
    </p:custDataLst>
    <p:extLst>
      <p:ext uri="{BB962C8B-B14F-4D97-AF65-F5344CB8AC3E}">
        <p14:creationId xmlns:p14="http://schemas.microsoft.com/office/powerpoint/2010/main" val="328392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dirty="0"/>
              <a:t>SEIR modeling workflow</a:t>
            </a:r>
          </a:p>
        </p:txBody>
      </p:sp>
      <p:sp>
        <p:nvSpPr>
          <p:cNvPr id="3" name="Google Shape;224;p37">
            <a:extLst>
              <a:ext uri="{FF2B5EF4-FFF2-40B4-BE49-F238E27FC236}">
                <a16:creationId xmlns:a16="http://schemas.microsoft.com/office/drawing/2014/main" id="{16C7B2C2-037B-D12C-75FE-E8D76810F72C}"/>
              </a:ext>
            </a:extLst>
          </p:cNvPr>
          <p:cNvSpPr txBox="1"/>
          <p:nvPr/>
        </p:nvSpPr>
        <p:spPr>
          <a:xfrm>
            <a:off x="2049470" y="1951914"/>
            <a:ext cx="2417080" cy="1015632"/>
          </a:xfrm>
          <a:prstGeom prst="rect">
            <a:avLst/>
          </a:prstGeom>
          <a:solidFill>
            <a:schemeClr val="accent5">
              <a:lumMod val="20000"/>
              <a:lumOff val="80000"/>
            </a:schemeClr>
          </a:solidFill>
          <a:ln w="9525" cap="flat" cmpd="sng">
            <a:no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30200" algn="l" rtl="0">
              <a:spcBef>
                <a:spcPts val="0"/>
              </a:spcBef>
              <a:spcAft>
                <a:spcPts val="0"/>
              </a:spcAft>
              <a:buSzPts val="1600"/>
              <a:buFont typeface="Wingdings" panose="05000000000000000000" pitchFamily="2" charset="2"/>
              <a:buChar char="§"/>
            </a:pPr>
            <a:r>
              <a:rPr lang="en-US" sz="1800" dirty="0"/>
              <a:t>Test results</a:t>
            </a:r>
            <a:endParaRPr sz="1800" dirty="0"/>
          </a:p>
          <a:p>
            <a:pPr marL="457200" lvl="0" indent="-330200" algn="l" rtl="0">
              <a:spcBef>
                <a:spcPts val="0"/>
              </a:spcBef>
              <a:spcAft>
                <a:spcPts val="0"/>
              </a:spcAft>
              <a:buSzPts val="1600"/>
              <a:buFont typeface="Wingdings" panose="05000000000000000000" pitchFamily="2" charset="2"/>
              <a:buChar char="§"/>
            </a:pPr>
            <a:r>
              <a:rPr lang="en-US" sz="1800" dirty="0"/>
              <a:t>Hospitalizations</a:t>
            </a:r>
            <a:endParaRPr sz="1800" dirty="0"/>
          </a:p>
          <a:p>
            <a:pPr marL="457200" lvl="0" indent="-330200" algn="l" rtl="0">
              <a:spcBef>
                <a:spcPts val="0"/>
              </a:spcBef>
              <a:spcAft>
                <a:spcPts val="0"/>
              </a:spcAft>
              <a:buSzPts val="1600"/>
              <a:buFont typeface="Wingdings" panose="05000000000000000000" pitchFamily="2" charset="2"/>
              <a:buChar char="§"/>
            </a:pPr>
            <a:r>
              <a:rPr lang="en-US" sz="1800" dirty="0"/>
              <a:t>Deaths</a:t>
            </a:r>
            <a:endParaRPr sz="1800" dirty="0"/>
          </a:p>
        </p:txBody>
      </p:sp>
      <p:sp>
        <p:nvSpPr>
          <p:cNvPr id="4" name="Google Shape;225;p37">
            <a:extLst>
              <a:ext uri="{FF2B5EF4-FFF2-40B4-BE49-F238E27FC236}">
                <a16:creationId xmlns:a16="http://schemas.microsoft.com/office/drawing/2014/main" id="{BD513CB1-D612-6126-FA9E-E0F9076F437F}"/>
              </a:ext>
            </a:extLst>
          </p:cNvPr>
          <p:cNvSpPr txBox="1"/>
          <p:nvPr/>
        </p:nvSpPr>
        <p:spPr>
          <a:xfrm>
            <a:off x="2010717" y="4850439"/>
            <a:ext cx="2547633" cy="1292631"/>
          </a:xfrm>
          <a:prstGeom prst="rect">
            <a:avLst/>
          </a:prstGeom>
          <a:solidFill>
            <a:schemeClr val="accent5">
              <a:lumMod val="20000"/>
              <a:lumOff val="80000"/>
            </a:schemeClr>
          </a:solidFill>
          <a:ln w="9525" cap="flat" cmpd="sng">
            <a:no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30200" algn="l" rtl="0">
              <a:spcBef>
                <a:spcPts val="0"/>
              </a:spcBef>
              <a:spcAft>
                <a:spcPts val="0"/>
              </a:spcAft>
              <a:buClr>
                <a:schemeClr val="dk1"/>
              </a:buClr>
              <a:buSzPts val="1600"/>
              <a:buFont typeface="Wingdings" panose="05000000000000000000" pitchFamily="2" charset="2"/>
              <a:buChar char="§"/>
            </a:pPr>
            <a:r>
              <a:rPr lang="en-US" sz="1800" dirty="0">
                <a:solidFill>
                  <a:schemeClr val="dk1"/>
                </a:solidFill>
              </a:rPr>
              <a:t>Infection-outcome ratios</a:t>
            </a:r>
            <a:endParaRPr sz="1800" dirty="0">
              <a:solidFill>
                <a:schemeClr val="dk1"/>
              </a:solidFill>
            </a:endParaRPr>
          </a:p>
          <a:p>
            <a:pPr marL="457200" lvl="0" indent="-330200" algn="l" rtl="0">
              <a:spcBef>
                <a:spcPts val="0"/>
              </a:spcBef>
              <a:spcAft>
                <a:spcPts val="0"/>
              </a:spcAft>
              <a:buClr>
                <a:schemeClr val="dk1"/>
              </a:buClr>
              <a:buSzPts val="1600"/>
              <a:buFont typeface="Wingdings" panose="05000000000000000000" pitchFamily="2" charset="2"/>
              <a:buChar char="§"/>
            </a:pPr>
            <a:r>
              <a:rPr lang="en-US" sz="1800" dirty="0">
                <a:solidFill>
                  <a:schemeClr val="dk1"/>
                </a:solidFill>
              </a:rPr>
              <a:t>Vaccine efficacy &amp; waning</a:t>
            </a:r>
            <a:endParaRPr sz="1800" dirty="0">
              <a:solidFill>
                <a:schemeClr val="dk1"/>
              </a:solidFill>
            </a:endParaRPr>
          </a:p>
        </p:txBody>
      </p:sp>
      <p:sp>
        <p:nvSpPr>
          <p:cNvPr id="5" name="Google Shape;226;p37">
            <a:extLst>
              <a:ext uri="{FF2B5EF4-FFF2-40B4-BE49-F238E27FC236}">
                <a16:creationId xmlns:a16="http://schemas.microsoft.com/office/drawing/2014/main" id="{469D7FD7-F7B3-AF02-68C0-583B5F5B274C}"/>
              </a:ext>
            </a:extLst>
          </p:cNvPr>
          <p:cNvSpPr txBox="1"/>
          <p:nvPr/>
        </p:nvSpPr>
        <p:spPr>
          <a:xfrm>
            <a:off x="2049470" y="3498379"/>
            <a:ext cx="2417080" cy="738633"/>
          </a:xfrm>
          <a:prstGeom prst="rect">
            <a:avLst/>
          </a:prstGeom>
          <a:solidFill>
            <a:schemeClr val="accent5">
              <a:lumMod val="20000"/>
              <a:lumOff val="80000"/>
            </a:schemeClr>
          </a:solidFill>
          <a:ln w="9525" cap="flat" cmpd="sng">
            <a:no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30200" algn="l" rtl="0">
              <a:spcBef>
                <a:spcPts val="0"/>
              </a:spcBef>
              <a:spcAft>
                <a:spcPts val="0"/>
              </a:spcAft>
              <a:buSzPts val="1600"/>
              <a:buFont typeface="Wingdings" panose="05000000000000000000" pitchFamily="2" charset="2"/>
              <a:buChar char="§"/>
            </a:pPr>
            <a:r>
              <a:rPr lang="en-US" sz="1800" dirty="0"/>
              <a:t># 1</a:t>
            </a:r>
            <a:r>
              <a:rPr lang="en-US" sz="1800" baseline="30000" dirty="0"/>
              <a:t>st </a:t>
            </a:r>
            <a:r>
              <a:rPr lang="en-US" sz="1800" dirty="0"/>
              <a:t>/ 2</a:t>
            </a:r>
            <a:r>
              <a:rPr lang="en-US" sz="1800" baseline="30000" dirty="0"/>
              <a:t>nd</a:t>
            </a:r>
            <a:r>
              <a:rPr lang="en-US" sz="1800" dirty="0"/>
              <a:t> doses</a:t>
            </a:r>
            <a:endParaRPr sz="1800" dirty="0"/>
          </a:p>
          <a:p>
            <a:pPr marL="457200" lvl="0" indent="-330200" algn="l" rtl="0">
              <a:spcBef>
                <a:spcPts val="0"/>
              </a:spcBef>
              <a:spcAft>
                <a:spcPts val="0"/>
              </a:spcAft>
              <a:buSzPts val="1600"/>
              <a:buFont typeface="Wingdings" panose="05000000000000000000" pitchFamily="2" charset="2"/>
              <a:buChar char="§"/>
            </a:pPr>
            <a:r>
              <a:rPr lang="en-US" sz="1800" dirty="0"/>
              <a:t># Boosters</a:t>
            </a:r>
          </a:p>
        </p:txBody>
      </p:sp>
      <p:sp>
        <p:nvSpPr>
          <p:cNvPr id="15" name="Google Shape;227;p37">
            <a:extLst>
              <a:ext uri="{FF2B5EF4-FFF2-40B4-BE49-F238E27FC236}">
                <a16:creationId xmlns:a16="http://schemas.microsoft.com/office/drawing/2014/main" id="{DF2F684C-96D2-BC03-815B-B1591042B24D}"/>
              </a:ext>
            </a:extLst>
          </p:cNvPr>
          <p:cNvSpPr txBox="1"/>
          <p:nvPr/>
        </p:nvSpPr>
        <p:spPr>
          <a:xfrm>
            <a:off x="577524" y="1951914"/>
            <a:ext cx="1254438"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US" sz="1800" b="1" dirty="0">
                <a:solidFill>
                  <a:srgbClr val="003462"/>
                </a:solidFill>
              </a:rPr>
              <a:t>Epi data</a:t>
            </a:r>
            <a:endParaRPr sz="1800" b="1" dirty="0">
              <a:solidFill>
                <a:srgbClr val="003462"/>
              </a:solidFill>
            </a:endParaRPr>
          </a:p>
        </p:txBody>
      </p:sp>
      <p:sp>
        <p:nvSpPr>
          <p:cNvPr id="16" name="Google Shape;228;p37">
            <a:extLst>
              <a:ext uri="{FF2B5EF4-FFF2-40B4-BE49-F238E27FC236}">
                <a16:creationId xmlns:a16="http://schemas.microsoft.com/office/drawing/2014/main" id="{425C395E-5AF1-7965-B82C-3A4EA2B52370}"/>
              </a:ext>
            </a:extLst>
          </p:cNvPr>
          <p:cNvSpPr txBox="1"/>
          <p:nvPr/>
        </p:nvSpPr>
        <p:spPr>
          <a:xfrm>
            <a:off x="577524" y="3498379"/>
            <a:ext cx="1478045" cy="7386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US" sz="1800" b="1" dirty="0">
                <a:solidFill>
                  <a:srgbClr val="003462"/>
                </a:solidFill>
              </a:rPr>
              <a:t>Vaccination data</a:t>
            </a:r>
            <a:endParaRPr sz="1800" b="1" dirty="0">
              <a:solidFill>
                <a:srgbClr val="003462"/>
              </a:solidFill>
            </a:endParaRPr>
          </a:p>
        </p:txBody>
      </p:sp>
      <p:sp>
        <p:nvSpPr>
          <p:cNvPr id="17" name="Google Shape;229;p37">
            <a:extLst>
              <a:ext uri="{FF2B5EF4-FFF2-40B4-BE49-F238E27FC236}">
                <a16:creationId xmlns:a16="http://schemas.microsoft.com/office/drawing/2014/main" id="{5D5F7EFC-B5A7-D008-47FF-085C260C8EDF}"/>
              </a:ext>
            </a:extLst>
          </p:cNvPr>
          <p:cNvSpPr txBox="1"/>
          <p:nvPr/>
        </p:nvSpPr>
        <p:spPr>
          <a:xfrm>
            <a:off x="577524" y="4840120"/>
            <a:ext cx="1257219" cy="7386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US" sz="1800" b="1" dirty="0">
                <a:solidFill>
                  <a:srgbClr val="003462"/>
                </a:solidFill>
              </a:rPr>
              <a:t>Scientific Literature</a:t>
            </a:r>
            <a:endParaRPr sz="1800" b="1" dirty="0">
              <a:solidFill>
                <a:srgbClr val="003462"/>
              </a:solidFill>
            </a:endParaRPr>
          </a:p>
        </p:txBody>
      </p:sp>
      <p:sp>
        <p:nvSpPr>
          <p:cNvPr id="18" name="Google Shape;230;p37">
            <a:extLst>
              <a:ext uri="{FF2B5EF4-FFF2-40B4-BE49-F238E27FC236}">
                <a16:creationId xmlns:a16="http://schemas.microsoft.com/office/drawing/2014/main" id="{78D41538-6971-DCDB-4851-0F0413D743CD}"/>
              </a:ext>
            </a:extLst>
          </p:cNvPr>
          <p:cNvSpPr txBox="1"/>
          <p:nvPr/>
        </p:nvSpPr>
        <p:spPr>
          <a:xfrm>
            <a:off x="5294230" y="3236629"/>
            <a:ext cx="2054592" cy="1200600"/>
          </a:xfrm>
          <a:prstGeom prst="rect">
            <a:avLst/>
          </a:prstGeom>
          <a:solidFill>
            <a:srgbClr val="003462"/>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000" dirty="0">
                <a:solidFill>
                  <a:schemeClr val="bg1"/>
                </a:solidFill>
              </a:rPr>
              <a:t>SEIR Model</a:t>
            </a:r>
            <a:endParaRPr sz="2000" dirty="0">
              <a:solidFill>
                <a:schemeClr val="bg1"/>
              </a:solidFill>
            </a:endParaRPr>
          </a:p>
        </p:txBody>
      </p:sp>
      <p:pic>
        <p:nvPicPr>
          <p:cNvPr id="19" name="Google Shape;231;p37">
            <a:extLst>
              <a:ext uri="{FF2B5EF4-FFF2-40B4-BE49-F238E27FC236}">
                <a16:creationId xmlns:a16="http://schemas.microsoft.com/office/drawing/2014/main" id="{82044CBB-35BB-5135-8C2B-67F898267BCE}"/>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634909" y="1149388"/>
            <a:ext cx="2508881" cy="1847030"/>
          </a:xfrm>
          <a:prstGeom prst="rect">
            <a:avLst/>
          </a:prstGeom>
          <a:noFill/>
          <a:ln w="9525" cap="flat" cmpd="sng">
            <a:solidFill>
              <a:schemeClr val="accent1"/>
            </a:solidFill>
            <a:prstDash val="solid"/>
            <a:round/>
            <a:headEnd type="none" w="sm" len="sm"/>
            <a:tailEnd type="none" w="sm" len="sm"/>
          </a:ln>
        </p:spPr>
      </p:pic>
      <p:cxnSp>
        <p:nvCxnSpPr>
          <p:cNvPr id="20" name="Google Shape;232;p37">
            <a:extLst>
              <a:ext uri="{FF2B5EF4-FFF2-40B4-BE49-F238E27FC236}">
                <a16:creationId xmlns:a16="http://schemas.microsoft.com/office/drawing/2014/main" id="{F1ABA848-3381-F8BE-3CA9-9FBE0AFD22EF}"/>
              </a:ext>
            </a:extLst>
          </p:cNvPr>
          <p:cNvCxnSpPr>
            <a:cxnSpLocks/>
          </p:cNvCxnSpPr>
          <p:nvPr/>
        </p:nvCxnSpPr>
        <p:spPr>
          <a:xfrm>
            <a:off x="4530958" y="2563931"/>
            <a:ext cx="723472" cy="567708"/>
          </a:xfrm>
          <a:prstGeom prst="straightConnector1">
            <a:avLst/>
          </a:prstGeom>
          <a:noFill/>
          <a:ln w="38100" cap="flat" cmpd="sng">
            <a:solidFill>
              <a:srgbClr val="2C7BB6"/>
            </a:solidFill>
            <a:prstDash val="solid"/>
            <a:round/>
            <a:headEnd type="none" w="med" len="med"/>
            <a:tailEnd type="triangle" w="med" len="med"/>
          </a:ln>
        </p:spPr>
      </p:cxnSp>
      <p:cxnSp>
        <p:nvCxnSpPr>
          <p:cNvPr id="21" name="Google Shape;233;p37">
            <a:extLst>
              <a:ext uri="{FF2B5EF4-FFF2-40B4-BE49-F238E27FC236}">
                <a16:creationId xmlns:a16="http://schemas.microsoft.com/office/drawing/2014/main" id="{EA1E77F7-FAEB-013A-BF03-558CD3CFB1C1}"/>
              </a:ext>
            </a:extLst>
          </p:cNvPr>
          <p:cNvCxnSpPr>
            <a:cxnSpLocks/>
          </p:cNvCxnSpPr>
          <p:nvPr/>
        </p:nvCxnSpPr>
        <p:spPr>
          <a:xfrm>
            <a:off x="4608095" y="3822578"/>
            <a:ext cx="583914" cy="0"/>
          </a:xfrm>
          <a:prstGeom prst="straightConnector1">
            <a:avLst/>
          </a:prstGeom>
          <a:noFill/>
          <a:ln w="38100" cap="flat" cmpd="sng">
            <a:solidFill>
              <a:srgbClr val="2C7BB6"/>
            </a:solidFill>
            <a:prstDash val="solid"/>
            <a:round/>
            <a:headEnd type="none" w="med" len="med"/>
            <a:tailEnd type="triangle" w="med" len="med"/>
          </a:ln>
        </p:spPr>
      </p:cxnSp>
      <p:cxnSp>
        <p:nvCxnSpPr>
          <p:cNvPr id="22" name="Google Shape;234;p37">
            <a:extLst>
              <a:ext uri="{FF2B5EF4-FFF2-40B4-BE49-F238E27FC236}">
                <a16:creationId xmlns:a16="http://schemas.microsoft.com/office/drawing/2014/main" id="{6890B829-6037-406D-E30B-2DAE85B5583D}"/>
              </a:ext>
            </a:extLst>
          </p:cNvPr>
          <p:cNvCxnSpPr>
            <a:cxnSpLocks/>
          </p:cNvCxnSpPr>
          <p:nvPr/>
        </p:nvCxnSpPr>
        <p:spPr>
          <a:xfrm flipV="1">
            <a:off x="4608095" y="4527868"/>
            <a:ext cx="583914" cy="619672"/>
          </a:xfrm>
          <a:prstGeom prst="straightConnector1">
            <a:avLst/>
          </a:prstGeom>
          <a:noFill/>
          <a:ln w="38100" cap="flat" cmpd="sng">
            <a:solidFill>
              <a:srgbClr val="2C7BB6"/>
            </a:solidFill>
            <a:prstDash val="solid"/>
            <a:round/>
            <a:headEnd type="none" w="med" len="med"/>
            <a:tailEnd type="triangle" w="med" len="med"/>
          </a:ln>
        </p:spPr>
      </p:cxnSp>
      <p:sp>
        <p:nvSpPr>
          <p:cNvPr id="23" name="Google Shape;235;p37">
            <a:extLst>
              <a:ext uri="{FF2B5EF4-FFF2-40B4-BE49-F238E27FC236}">
                <a16:creationId xmlns:a16="http://schemas.microsoft.com/office/drawing/2014/main" id="{16EBB2CF-3125-DA0C-391A-067C1503B858}"/>
              </a:ext>
            </a:extLst>
          </p:cNvPr>
          <p:cNvSpPr txBox="1"/>
          <p:nvPr/>
        </p:nvSpPr>
        <p:spPr>
          <a:xfrm>
            <a:off x="8509079" y="3008181"/>
            <a:ext cx="2716217" cy="7386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US" sz="1800" b="1" dirty="0">
                <a:solidFill>
                  <a:srgbClr val="003462"/>
                </a:solidFill>
              </a:rPr>
              <a:t>Estimated historic &amp; recent transmission</a:t>
            </a:r>
            <a:endParaRPr sz="1800" b="1" dirty="0">
              <a:solidFill>
                <a:srgbClr val="003462"/>
              </a:solidFill>
            </a:endParaRPr>
          </a:p>
        </p:txBody>
      </p:sp>
      <p:pic>
        <p:nvPicPr>
          <p:cNvPr id="24" name="Google Shape;236;p37">
            <a:extLst>
              <a:ext uri="{FF2B5EF4-FFF2-40B4-BE49-F238E27FC236}">
                <a16:creationId xmlns:a16="http://schemas.microsoft.com/office/drawing/2014/main" id="{B755A86A-C0A8-ECB6-11A9-105C53A0E4FF}"/>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630341" y="4175457"/>
            <a:ext cx="2504313" cy="1944167"/>
          </a:xfrm>
          <a:prstGeom prst="rect">
            <a:avLst/>
          </a:prstGeom>
          <a:noFill/>
          <a:ln w="9525" cap="flat" cmpd="sng">
            <a:solidFill>
              <a:schemeClr val="accent1"/>
            </a:solidFill>
            <a:prstDash val="solid"/>
            <a:round/>
            <a:headEnd type="none" w="sm" len="sm"/>
            <a:tailEnd type="none" w="sm" len="sm"/>
          </a:ln>
        </p:spPr>
      </p:pic>
      <p:sp>
        <p:nvSpPr>
          <p:cNvPr id="25" name="Google Shape;238;p37">
            <a:extLst>
              <a:ext uri="{FF2B5EF4-FFF2-40B4-BE49-F238E27FC236}">
                <a16:creationId xmlns:a16="http://schemas.microsoft.com/office/drawing/2014/main" id="{4B2BAB0D-7434-8B72-C7AF-B5D2EF923BF9}"/>
              </a:ext>
            </a:extLst>
          </p:cNvPr>
          <p:cNvSpPr txBox="1"/>
          <p:nvPr/>
        </p:nvSpPr>
        <p:spPr>
          <a:xfrm>
            <a:off x="8444787" y="6149257"/>
            <a:ext cx="28448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800" b="1" dirty="0">
                <a:solidFill>
                  <a:srgbClr val="003462"/>
                </a:solidFill>
              </a:rPr>
              <a:t>Scenario projections</a:t>
            </a:r>
            <a:endParaRPr sz="1800" b="1" dirty="0">
              <a:solidFill>
                <a:srgbClr val="003462"/>
              </a:solidFill>
            </a:endParaRPr>
          </a:p>
        </p:txBody>
      </p:sp>
      <p:cxnSp>
        <p:nvCxnSpPr>
          <p:cNvPr id="26" name="Google Shape;239;p37">
            <a:extLst>
              <a:ext uri="{FF2B5EF4-FFF2-40B4-BE49-F238E27FC236}">
                <a16:creationId xmlns:a16="http://schemas.microsoft.com/office/drawing/2014/main" id="{D7804542-101B-F592-0AE9-5603054755BF}"/>
              </a:ext>
            </a:extLst>
          </p:cNvPr>
          <p:cNvCxnSpPr>
            <a:cxnSpLocks/>
          </p:cNvCxnSpPr>
          <p:nvPr/>
        </p:nvCxnSpPr>
        <p:spPr>
          <a:xfrm>
            <a:off x="9889349" y="3691322"/>
            <a:ext cx="0" cy="334703"/>
          </a:xfrm>
          <a:prstGeom prst="straightConnector1">
            <a:avLst/>
          </a:prstGeom>
          <a:noFill/>
          <a:ln w="38100" cap="flat" cmpd="sng">
            <a:solidFill>
              <a:srgbClr val="2C7BB6"/>
            </a:solidFill>
            <a:prstDash val="solid"/>
            <a:round/>
            <a:headEnd type="none" w="med" len="med"/>
            <a:tailEnd type="triangle" w="med" len="med"/>
          </a:ln>
        </p:spPr>
      </p:cxnSp>
      <p:cxnSp>
        <p:nvCxnSpPr>
          <p:cNvPr id="27" name="Google Shape;240;p37">
            <a:extLst>
              <a:ext uri="{FF2B5EF4-FFF2-40B4-BE49-F238E27FC236}">
                <a16:creationId xmlns:a16="http://schemas.microsoft.com/office/drawing/2014/main" id="{28B02A2C-10E3-40BB-289C-39865C0F8CAF}"/>
              </a:ext>
            </a:extLst>
          </p:cNvPr>
          <p:cNvCxnSpPr>
            <a:cxnSpLocks/>
            <a:stCxn id="19" idx="1"/>
            <a:endCxn id="18" idx="3"/>
          </p:cNvCxnSpPr>
          <p:nvPr/>
        </p:nvCxnSpPr>
        <p:spPr>
          <a:xfrm rot="10800000" flipV="1">
            <a:off x="7348823" y="2072903"/>
            <a:ext cx="1286087" cy="1764026"/>
          </a:xfrm>
          <a:prstGeom prst="bentConnector3">
            <a:avLst>
              <a:gd name="adj1" fmla="val 50000"/>
            </a:avLst>
          </a:prstGeom>
          <a:noFill/>
          <a:ln w="38100" cap="flat" cmpd="sng">
            <a:solidFill>
              <a:srgbClr val="2C7BB6"/>
            </a:solidFill>
            <a:prstDash val="solid"/>
            <a:round/>
            <a:headEnd type="stealth" w="med" len="med"/>
            <a:tailEnd type="none" w="med" len="med"/>
          </a:ln>
        </p:spPr>
      </p:cxnSp>
    </p:spTree>
    <p:custDataLst>
      <p:tags r:id="rId1"/>
    </p:custDataLst>
    <p:extLst>
      <p:ext uri="{BB962C8B-B14F-4D97-AF65-F5344CB8AC3E}">
        <p14:creationId xmlns:p14="http://schemas.microsoft.com/office/powerpoint/2010/main" val="202029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dirty="0"/>
              <a:t>Analytic process</a:t>
            </a:r>
          </a:p>
        </p:txBody>
      </p:sp>
      <p:grpSp>
        <p:nvGrpSpPr>
          <p:cNvPr id="6" name="Group 5">
            <a:extLst>
              <a:ext uri="{FF2B5EF4-FFF2-40B4-BE49-F238E27FC236}">
                <a16:creationId xmlns:a16="http://schemas.microsoft.com/office/drawing/2014/main" id="{CD68863F-1AAD-537C-93FD-139CFDB3D3BB}"/>
              </a:ext>
            </a:extLst>
          </p:cNvPr>
          <p:cNvGrpSpPr/>
          <p:nvPr/>
        </p:nvGrpSpPr>
        <p:grpSpPr>
          <a:xfrm>
            <a:off x="254950" y="968963"/>
            <a:ext cx="11434422" cy="5785036"/>
            <a:chOff x="205029" y="865600"/>
            <a:chExt cx="11434422" cy="5785036"/>
          </a:xfrm>
        </p:grpSpPr>
        <p:sp>
          <p:nvSpPr>
            <p:cNvPr id="7" name="TextBox 6">
              <a:extLst>
                <a:ext uri="{FF2B5EF4-FFF2-40B4-BE49-F238E27FC236}">
                  <a16:creationId xmlns:a16="http://schemas.microsoft.com/office/drawing/2014/main" id="{0B300A14-C77C-7D77-301F-58A53007BE0E}"/>
                </a:ext>
              </a:extLst>
            </p:cNvPr>
            <p:cNvSpPr txBox="1"/>
            <p:nvPr/>
          </p:nvSpPr>
          <p:spPr>
            <a:xfrm>
              <a:off x="470034" y="865600"/>
              <a:ext cx="3080536" cy="461665"/>
            </a:xfrm>
            <a:prstGeom prst="rect">
              <a:avLst/>
            </a:prstGeom>
            <a:noFill/>
          </p:spPr>
          <p:txBody>
            <a:bodyPr wrap="square" rtlCol="0">
              <a:spAutoFit/>
            </a:bodyPr>
            <a:lstStyle/>
            <a:p>
              <a:pPr algn="ctr"/>
              <a:r>
                <a:rPr lang="en-US" sz="1600" b="1" dirty="0">
                  <a:solidFill>
                    <a:srgbClr val="003462"/>
                  </a:solidFill>
                </a:rPr>
                <a:t>Hospital</a:t>
              </a:r>
              <a:r>
                <a:rPr lang="en-US" sz="2400" b="1" dirty="0">
                  <a:solidFill>
                    <a:srgbClr val="003462"/>
                  </a:solidFill>
                </a:rPr>
                <a:t> </a:t>
              </a:r>
              <a:r>
                <a:rPr lang="en-US" sz="1600" b="1" dirty="0">
                  <a:solidFill>
                    <a:srgbClr val="003462"/>
                  </a:solidFill>
                </a:rPr>
                <a:t>admissions</a:t>
              </a:r>
            </a:p>
          </p:txBody>
        </p:sp>
        <p:pic>
          <p:nvPicPr>
            <p:cNvPr id="9" name="Picture 8">
              <a:extLst>
                <a:ext uri="{FF2B5EF4-FFF2-40B4-BE49-F238E27FC236}">
                  <a16:creationId xmlns:a16="http://schemas.microsoft.com/office/drawing/2014/main" id="{08459EEA-0680-F7CA-EB62-9977B5C56C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029" y="1386363"/>
              <a:ext cx="3795158" cy="1425828"/>
            </a:xfrm>
            <a:prstGeom prst="rect">
              <a:avLst/>
            </a:prstGeom>
          </p:spPr>
        </p:pic>
        <p:sp>
          <p:nvSpPr>
            <p:cNvPr id="10" name="TextBox 9">
              <a:extLst>
                <a:ext uri="{FF2B5EF4-FFF2-40B4-BE49-F238E27FC236}">
                  <a16:creationId xmlns:a16="http://schemas.microsoft.com/office/drawing/2014/main" id="{8940F715-A80B-37DE-8BB7-7DA9ADD51FAE}"/>
                </a:ext>
              </a:extLst>
            </p:cNvPr>
            <p:cNvSpPr txBox="1"/>
            <p:nvPr/>
          </p:nvSpPr>
          <p:spPr>
            <a:xfrm>
              <a:off x="473788" y="3029801"/>
              <a:ext cx="4761600" cy="338554"/>
            </a:xfrm>
            <a:prstGeom prst="rect">
              <a:avLst/>
            </a:prstGeom>
            <a:noFill/>
            <a:ln>
              <a:noFill/>
            </a:ln>
          </p:spPr>
          <p:txBody>
            <a:bodyPr wrap="square" rtlCol="0">
              <a:spAutoFit/>
            </a:bodyPr>
            <a:lstStyle/>
            <a:p>
              <a:r>
                <a:rPr lang="en-US" sz="1600" b="1" dirty="0"/>
                <a:t>Infection hospitalization rate (IHR)</a:t>
              </a:r>
            </a:p>
          </p:txBody>
        </p:sp>
        <p:cxnSp>
          <p:nvCxnSpPr>
            <p:cNvPr id="11" name="Straight Arrow Connector 10">
              <a:extLst>
                <a:ext uri="{FF2B5EF4-FFF2-40B4-BE49-F238E27FC236}">
                  <a16:creationId xmlns:a16="http://schemas.microsoft.com/office/drawing/2014/main" id="{A2F11FBA-6ADA-208E-5A25-1F876525A213}"/>
                </a:ext>
              </a:extLst>
            </p:cNvPr>
            <p:cNvCxnSpPr>
              <a:cxnSpLocks/>
            </p:cNvCxnSpPr>
            <p:nvPr/>
          </p:nvCxnSpPr>
          <p:spPr>
            <a:xfrm>
              <a:off x="4131201" y="1167236"/>
              <a:ext cx="13704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F50D04-5D1A-384B-108A-390105D60C78}"/>
                </a:ext>
              </a:extLst>
            </p:cNvPr>
            <p:cNvSpPr txBox="1"/>
            <p:nvPr/>
          </p:nvSpPr>
          <p:spPr>
            <a:xfrm>
              <a:off x="5922330" y="988711"/>
              <a:ext cx="2010487" cy="338554"/>
            </a:xfrm>
            <a:prstGeom prst="rect">
              <a:avLst/>
            </a:prstGeom>
            <a:noFill/>
          </p:spPr>
          <p:txBody>
            <a:bodyPr wrap="none" rtlCol="0">
              <a:spAutoFit/>
            </a:bodyPr>
            <a:lstStyle/>
            <a:p>
              <a:r>
                <a:rPr lang="en-US" sz="1600" b="1" dirty="0"/>
                <a:t>Infection</a:t>
              </a:r>
              <a:r>
                <a:rPr lang="en-US" sz="1600" dirty="0"/>
                <a:t> </a:t>
              </a:r>
              <a:r>
                <a:rPr lang="en-US" sz="1600" b="1" dirty="0"/>
                <a:t>epi-curve</a:t>
              </a:r>
            </a:p>
          </p:txBody>
        </p:sp>
        <p:cxnSp>
          <p:nvCxnSpPr>
            <p:cNvPr id="13" name="Straight Arrow Connector 12">
              <a:extLst>
                <a:ext uri="{FF2B5EF4-FFF2-40B4-BE49-F238E27FC236}">
                  <a16:creationId xmlns:a16="http://schemas.microsoft.com/office/drawing/2014/main" id="{247DFC2D-F0E8-6A6A-4361-492C125EE84A}"/>
                </a:ext>
              </a:extLst>
            </p:cNvPr>
            <p:cNvCxnSpPr>
              <a:cxnSpLocks/>
            </p:cNvCxnSpPr>
            <p:nvPr/>
          </p:nvCxnSpPr>
          <p:spPr>
            <a:xfrm flipV="1">
              <a:off x="4339820" y="2052571"/>
              <a:ext cx="796550" cy="70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39ED6B-20D9-60C7-123D-26B33BB5783E}"/>
                </a:ext>
              </a:extLst>
            </p:cNvPr>
            <p:cNvSpPr txBox="1"/>
            <p:nvPr/>
          </p:nvSpPr>
          <p:spPr>
            <a:xfrm>
              <a:off x="6265372" y="4552987"/>
              <a:ext cx="1324402" cy="338554"/>
            </a:xfrm>
            <a:prstGeom prst="rect">
              <a:avLst/>
            </a:prstGeom>
            <a:noFill/>
          </p:spPr>
          <p:txBody>
            <a:bodyPr wrap="none" rtlCol="0">
              <a:spAutoFit/>
            </a:bodyPr>
            <a:lstStyle/>
            <a:p>
              <a:r>
                <a:rPr lang="en-US" sz="1600" b="1" dirty="0"/>
                <a:t>SEIR model</a:t>
              </a:r>
            </a:p>
          </p:txBody>
        </p:sp>
        <p:pic>
          <p:nvPicPr>
            <p:cNvPr id="28" name="Picture 27">
              <a:extLst>
                <a:ext uri="{FF2B5EF4-FFF2-40B4-BE49-F238E27FC236}">
                  <a16:creationId xmlns:a16="http://schemas.microsoft.com/office/drawing/2014/main" id="{C8FAAD70-641F-BE2E-0736-51F57C51FE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0436" y="4891541"/>
              <a:ext cx="3307060" cy="1309194"/>
            </a:xfrm>
            <a:prstGeom prst="rect">
              <a:avLst/>
            </a:prstGeom>
          </p:spPr>
        </p:pic>
        <p:sp>
          <p:nvSpPr>
            <p:cNvPr id="29" name="TextBox 28">
              <a:extLst>
                <a:ext uri="{FF2B5EF4-FFF2-40B4-BE49-F238E27FC236}">
                  <a16:creationId xmlns:a16="http://schemas.microsoft.com/office/drawing/2014/main" id="{027905DB-67AD-B3DB-993F-5DC0E521CED6}"/>
                </a:ext>
              </a:extLst>
            </p:cNvPr>
            <p:cNvSpPr txBox="1"/>
            <p:nvPr/>
          </p:nvSpPr>
          <p:spPr>
            <a:xfrm>
              <a:off x="9189114" y="5080976"/>
              <a:ext cx="2450337" cy="1569660"/>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solidFill>
                    <a:schemeClr val="accent6">
                      <a:lumMod val="75000"/>
                    </a:schemeClr>
                  </a:solidFill>
                </a:rPr>
                <a:t>Incubation period</a:t>
              </a:r>
            </a:p>
            <a:p>
              <a:pPr marL="285750" indent="-285750">
                <a:buFont typeface="Wingdings" panose="05000000000000000000" pitchFamily="2" charset="2"/>
                <a:buChar char="§"/>
              </a:pPr>
              <a:r>
                <a:rPr lang="en-US" sz="1600" b="1" dirty="0">
                  <a:solidFill>
                    <a:schemeClr val="accent6">
                      <a:lumMod val="75000"/>
                    </a:schemeClr>
                  </a:solidFill>
                </a:rPr>
                <a:t>Infectious period</a:t>
              </a:r>
            </a:p>
            <a:p>
              <a:pPr marL="285750" indent="-285750">
                <a:buFont typeface="Wingdings" panose="05000000000000000000" pitchFamily="2" charset="2"/>
                <a:buChar char="§"/>
              </a:pPr>
              <a:r>
                <a:rPr lang="en-US" sz="1600" b="1" dirty="0"/>
                <a:t>Waning of immunity(s)</a:t>
              </a:r>
            </a:p>
            <a:p>
              <a:pPr marL="285750" indent="-285750">
                <a:buFont typeface="Wingdings" panose="05000000000000000000" pitchFamily="2" charset="2"/>
                <a:buChar char="§"/>
              </a:pPr>
              <a:r>
                <a:rPr lang="en-US" sz="1600" b="1" dirty="0"/>
                <a:t>Immunity(s) from vaccination</a:t>
              </a:r>
            </a:p>
          </p:txBody>
        </p:sp>
        <p:sp>
          <p:nvSpPr>
            <p:cNvPr id="30" name="TextBox 29">
              <a:extLst>
                <a:ext uri="{FF2B5EF4-FFF2-40B4-BE49-F238E27FC236}">
                  <a16:creationId xmlns:a16="http://schemas.microsoft.com/office/drawing/2014/main" id="{3CBB2CCE-DFAE-F347-58C2-9712556C0B1D}"/>
                </a:ext>
              </a:extLst>
            </p:cNvPr>
            <p:cNvSpPr txBox="1"/>
            <p:nvPr/>
          </p:nvSpPr>
          <p:spPr>
            <a:xfrm>
              <a:off x="9094079" y="4722264"/>
              <a:ext cx="2159566" cy="369332"/>
            </a:xfrm>
            <a:prstGeom prst="rect">
              <a:avLst/>
            </a:prstGeom>
            <a:noFill/>
          </p:spPr>
          <p:txBody>
            <a:bodyPr wrap="none" rtlCol="0">
              <a:spAutoFit/>
            </a:bodyPr>
            <a:lstStyle/>
            <a:p>
              <a:r>
                <a:rPr lang="en-US" b="1" dirty="0"/>
                <a:t>Model parameters</a:t>
              </a:r>
            </a:p>
          </p:txBody>
        </p:sp>
        <p:cxnSp>
          <p:nvCxnSpPr>
            <p:cNvPr id="31" name="Straight Arrow Connector 30">
              <a:extLst>
                <a:ext uri="{FF2B5EF4-FFF2-40B4-BE49-F238E27FC236}">
                  <a16:creationId xmlns:a16="http://schemas.microsoft.com/office/drawing/2014/main" id="{E1A0FA93-7A31-4F34-5E4F-63F451EDD2A5}"/>
                </a:ext>
              </a:extLst>
            </p:cNvPr>
            <p:cNvCxnSpPr>
              <a:cxnSpLocks/>
            </p:cNvCxnSpPr>
            <p:nvPr/>
          </p:nvCxnSpPr>
          <p:spPr>
            <a:xfrm>
              <a:off x="6784330" y="3048000"/>
              <a:ext cx="0" cy="1362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04D3577-D652-FE12-6D5A-5B055437CA88}"/>
                </a:ext>
              </a:extLst>
            </p:cNvPr>
            <p:cNvCxnSpPr>
              <a:cxnSpLocks/>
            </p:cNvCxnSpPr>
            <p:nvPr/>
          </p:nvCxnSpPr>
          <p:spPr>
            <a:xfrm flipH="1">
              <a:off x="8752683" y="5535956"/>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249145E-DAE5-2536-AF8F-1880DF914AD3}"/>
                </a:ext>
              </a:extLst>
            </p:cNvPr>
            <p:cNvSpPr txBox="1"/>
            <p:nvPr/>
          </p:nvSpPr>
          <p:spPr>
            <a:xfrm>
              <a:off x="9094079" y="973283"/>
              <a:ext cx="2007281" cy="584775"/>
            </a:xfrm>
            <a:prstGeom prst="rect">
              <a:avLst/>
            </a:prstGeom>
            <a:noFill/>
          </p:spPr>
          <p:txBody>
            <a:bodyPr wrap="none" rtlCol="0">
              <a:spAutoFit/>
            </a:bodyPr>
            <a:lstStyle/>
            <a:p>
              <a:r>
                <a:rPr lang="en-US" sz="1600" b="1" dirty="0">
                  <a:solidFill>
                    <a:srgbClr val="003462"/>
                  </a:solidFill>
                </a:rPr>
                <a:t>Case count curves</a:t>
              </a:r>
            </a:p>
            <a:p>
              <a:r>
                <a:rPr lang="en-US" sz="1600" b="1" dirty="0">
                  <a:solidFill>
                    <a:srgbClr val="003462"/>
                  </a:solidFill>
                </a:rPr>
                <a:t>Serology data</a:t>
              </a:r>
            </a:p>
          </p:txBody>
        </p:sp>
        <p:cxnSp>
          <p:nvCxnSpPr>
            <p:cNvPr id="34" name="Straight Arrow Connector 33">
              <a:extLst>
                <a:ext uri="{FF2B5EF4-FFF2-40B4-BE49-F238E27FC236}">
                  <a16:creationId xmlns:a16="http://schemas.microsoft.com/office/drawing/2014/main" id="{F4B21D75-8A3A-8CB9-8886-B58974C34DB7}"/>
                </a:ext>
              </a:extLst>
            </p:cNvPr>
            <p:cNvCxnSpPr>
              <a:cxnSpLocks/>
            </p:cNvCxnSpPr>
            <p:nvPr/>
          </p:nvCxnSpPr>
          <p:spPr>
            <a:xfrm flipH="1">
              <a:off x="4914879" y="5535956"/>
              <a:ext cx="320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80A2207-F967-1A3D-1F61-013F071F018C}"/>
                </a:ext>
              </a:extLst>
            </p:cNvPr>
            <p:cNvSpPr txBox="1"/>
            <p:nvPr/>
          </p:nvSpPr>
          <p:spPr>
            <a:xfrm>
              <a:off x="3246679" y="5275265"/>
              <a:ext cx="1507016" cy="830997"/>
            </a:xfrm>
            <a:prstGeom prst="rect">
              <a:avLst/>
            </a:prstGeom>
            <a:noFill/>
          </p:spPr>
          <p:txBody>
            <a:bodyPr wrap="none" rtlCol="0">
              <a:spAutoFit/>
            </a:bodyPr>
            <a:lstStyle/>
            <a:p>
              <a:pPr algn="ctr"/>
              <a:r>
                <a:rPr lang="en-US" sz="1600" b="1" dirty="0"/>
                <a:t>Transmission</a:t>
              </a:r>
            </a:p>
            <a:p>
              <a:pPr algn="ctr"/>
              <a:r>
                <a:rPr lang="en-US" sz="1600" b="1" dirty="0"/>
                <a:t>Prevalence</a:t>
              </a:r>
            </a:p>
            <a:p>
              <a:pPr algn="ctr"/>
              <a:r>
                <a:rPr lang="en-US" sz="1600" b="1" dirty="0"/>
                <a:t>Immunity</a:t>
              </a:r>
            </a:p>
          </p:txBody>
        </p:sp>
        <p:pic>
          <p:nvPicPr>
            <p:cNvPr id="36" name="Picture 35">
              <a:extLst>
                <a:ext uri="{FF2B5EF4-FFF2-40B4-BE49-F238E27FC236}">
                  <a16:creationId xmlns:a16="http://schemas.microsoft.com/office/drawing/2014/main" id="{D6CACBEE-D491-ECF3-0340-4B1C924429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367" y="4891541"/>
              <a:ext cx="2668466" cy="1520839"/>
            </a:xfrm>
            <a:prstGeom prst="rect">
              <a:avLst/>
            </a:prstGeom>
            <a:noFill/>
            <a:ln>
              <a:solidFill>
                <a:schemeClr val="tx1">
                  <a:lumMod val="50000"/>
                  <a:lumOff val="50000"/>
                </a:schemeClr>
              </a:solidFill>
            </a:ln>
          </p:spPr>
        </p:pic>
        <p:cxnSp>
          <p:nvCxnSpPr>
            <p:cNvPr id="37" name="Straight Arrow Connector 36">
              <a:extLst>
                <a:ext uri="{FF2B5EF4-FFF2-40B4-BE49-F238E27FC236}">
                  <a16:creationId xmlns:a16="http://schemas.microsoft.com/office/drawing/2014/main" id="{16249F28-7025-B4BD-E7C6-44A486D1B09B}"/>
                </a:ext>
              </a:extLst>
            </p:cNvPr>
            <p:cNvCxnSpPr>
              <a:cxnSpLocks/>
            </p:cNvCxnSpPr>
            <p:nvPr/>
          </p:nvCxnSpPr>
          <p:spPr>
            <a:xfrm flipH="1">
              <a:off x="8426521" y="1173811"/>
              <a:ext cx="5689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Chart, line chart, histogram&#10;&#10;Description automatically generated">
              <a:extLst>
                <a:ext uri="{FF2B5EF4-FFF2-40B4-BE49-F238E27FC236}">
                  <a16:creationId xmlns:a16="http://schemas.microsoft.com/office/drawing/2014/main" id="{CB79F3E0-A35C-9E11-5A47-FD335424AB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63334" y="1393083"/>
              <a:ext cx="2528481" cy="1584784"/>
            </a:xfrm>
            <a:prstGeom prst="rect">
              <a:avLst/>
            </a:prstGeom>
          </p:spPr>
        </p:pic>
        <p:pic>
          <p:nvPicPr>
            <p:cNvPr id="39" name="Picture 38" descr="Chart&#10;&#10;Description automatically generated">
              <a:extLst>
                <a:ext uri="{FF2B5EF4-FFF2-40B4-BE49-F238E27FC236}">
                  <a16:creationId xmlns:a16="http://schemas.microsoft.com/office/drawing/2014/main" id="{F86EBAAA-BC51-E841-8023-EA057655461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718" y="3585965"/>
              <a:ext cx="2253779" cy="987464"/>
            </a:xfrm>
            <a:prstGeom prst="rect">
              <a:avLst/>
            </a:prstGeom>
          </p:spPr>
        </p:pic>
      </p:grpSp>
    </p:spTree>
    <p:custDataLst>
      <p:tags r:id="rId1"/>
    </p:custDataLst>
    <p:extLst>
      <p:ext uri="{BB962C8B-B14F-4D97-AF65-F5344CB8AC3E}">
        <p14:creationId xmlns:p14="http://schemas.microsoft.com/office/powerpoint/2010/main" val="272717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dirty="0"/>
              <a:t>Infection hospitalization rate</a:t>
            </a:r>
          </a:p>
        </p:txBody>
      </p:sp>
      <p:grpSp>
        <p:nvGrpSpPr>
          <p:cNvPr id="36" name="Group 35">
            <a:extLst>
              <a:ext uri="{FF2B5EF4-FFF2-40B4-BE49-F238E27FC236}">
                <a16:creationId xmlns:a16="http://schemas.microsoft.com/office/drawing/2014/main" id="{41CEF82C-63D8-C0C2-5ADD-DE9EFE8CDC67}"/>
              </a:ext>
            </a:extLst>
          </p:cNvPr>
          <p:cNvGrpSpPr/>
          <p:nvPr/>
        </p:nvGrpSpPr>
        <p:grpSpPr>
          <a:xfrm>
            <a:off x="848758" y="1190526"/>
            <a:ext cx="2218877" cy="5130106"/>
            <a:chOff x="848758" y="1190526"/>
            <a:chExt cx="2218877" cy="5130106"/>
          </a:xfrm>
        </p:grpSpPr>
        <p:sp>
          <p:nvSpPr>
            <p:cNvPr id="37" name="TextBox 36">
              <a:extLst>
                <a:ext uri="{FF2B5EF4-FFF2-40B4-BE49-F238E27FC236}">
                  <a16:creationId xmlns:a16="http://schemas.microsoft.com/office/drawing/2014/main" id="{4B42BFE5-1BC9-50BF-3893-13707C124484}"/>
                </a:ext>
              </a:extLst>
            </p:cNvPr>
            <p:cNvSpPr txBox="1"/>
            <p:nvPr/>
          </p:nvSpPr>
          <p:spPr>
            <a:xfrm>
              <a:off x="1122069" y="1190526"/>
              <a:ext cx="1672253" cy="369332"/>
            </a:xfrm>
            <a:prstGeom prst="rect">
              <a:avLst/>
            </a:prstGeom>
            <a:noFill/>
          </p:spPr>
          <p:txBody>
            <a:bodyPr wrap="none" rtlCol="0">
              <a:spAutoFit/>
            </a:bodyPr>
            <a:lstStyle/>
            <a:p>
              <a:r>
                <a:rPr lang="en-US" b="1" dirty="0">
                  <a:solidFill>
                    <a:srgbClr val="003462"/>
                  </a:solidFill>
                </a:rPr>
                <a:t>Baseline IHR:</a:t>
              </a:r>
            </a:p>
          </p:txBody>
        </p:sp>
        <p:cxnSp>
          <p:nvCxnSpPr>
            <p:cNvPr id="38" name="Straight Arrow Connector 37">
              <a:extLst>
                <a:ext uri="{FF2B5EF4-FFF2-40B4-BE49-F238E27FC236}">
                  <a16:creationId xmlns:a16="http://schemas.microsoft.com/office/drawing/2014/main" id="{D2153AA2-4760-1AF7-3CCB-F21C9060C4CF}"/>
                </a:ext>
              </a:extLst>
            </p:cNvPr>
            <p:cNvCxnSpPr>
              <a:cxnSpLocks/>
            </p:cNvCxnSpPr>
            <p:nvPr/>
          </p:nvCxnSpPr>
          <p:spPr>
            <a:xfrm>
              <a:off x="1958197" y="2348641"/>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9653CCB-902A-5346-E83E-08C9E62786EC}"/>
                </a:ext>
              </a:extLst>
            </p:cNvPr>
            <p:cNvSpPr txBox="1"/>
            <p:nvPr/>
          </p:nvSpPr>
          <p:spPr>
            <a:xfrm>
              <a:off x="848758" y="3166700"/>
              <a:ext cx="2218877" cy="400110"/>
            </a:xfrm>
            <a:prstGeom prst="rect">
              <a:avLst/>
            </a:prstGeom>
            <a:noFill/>
          </p:spPr>
          <p:txBody>
            <a:bodyPr wrap="none" rtlCol="0">
              <a:spAutoFit/>
            </a:bodyPr>
            <a:lstStyle/>
            <a:p>
              <a:r>
                <a:rPr lang="en-US" sz="2000" b="1" dirty="0"/>
                <a:t>Immunity effects</a:t>
              </a:r>
            </a:p>
          </p:txBody>
        </p:sp>
        <p:sp>
          <p:nvSpPr>
            <p:cNvPr id="40" name="TextBox 39">
              <a:extLst>
                <a:ext uri="{FF2B5EF4-FFF2-40B4-BE49-F238E27FC236}">
                  <a16:creationId xmlns:a16="http://schemas.microsoft.com/office/drawing/2014/main" id="{DED3F88F-9037-749F-2C9C-19C69790A4A6}"/>
                </a:ext>
              </a:extLst>
            </p:cNvPr>
            <p:cNvSpPr txBox="1"/>
            <p:nvPr/>
          </p:nvSpPr>
          <p:spPr>
            <a:xfrm>
              <a:off x="883222" y="4589128"/>
              <a:ext cx="2149948" cy="400110"/>
            </a:xfrm>
            <a:prstGeom prst="rect">
              <a:avLst/>
            </a:prstGeom>
            <a:noFill/>
          </p:spPr>
          <p:txBody>
            <a:bodyPr wrap="none" rtlCol="0">
              <a:spAutoFit/>
            </a:bodyPr>
            <a:lstStyle/>
            <a:p>
              <a:r>
                <a:rPr lang="en-US" sz="2000" b="1" dirty="0"/>
                <a:t>Age distribution</a:t>
              </a:r>
            </a:p>
          </p:txBody>
        </p:sp>
        <p:sp>
          <p:nvSpPr>
            <p:cNvPr id="41" name="TextBox 40">
              <a:extLst>
                <a:ext uri="{FF2B5EF4-FFF2-40B4-BE49-F238E27FC236}">
                  <a16:creationId xmlns:a16="http://schemas.microsoft.com/office/drawing/2014/main" id="{0E9E6363-3131-DE96-BF77-42C2DB454D6D}"/>
                </a:ext>
              </a:extLst>
            </p:cNvPr>
            <p:cNvSpPr txBox="1"/>
            <p:nvPr/>
          </p:nvSpPr>
          <p:spPr>
            <a:xfrm>
              <a:off x="1267141" y="5920522"/>
              <a:ext cx="1382110" cy="400110"/>
            </a:xfrm>
            <a:prstGeom prst="rect">
              <a:avLst/>
            </a:prstGeom>
            <a:noFill/>
          </p:spPr>
          <p:txBody>
            <a:bodyPr wrap="none" rtlCol="0">
              <a:spAutoFit/>
            </a:bodyPr>
            <a:lstStyle/>
            <a:p>
              <a:r>
                <a:rPr lang="en-US" sz="2000" b="1" dirty="0">
                  <a:solidFill>
                    <a:srgbClr val="003462"/>
                  </a:solidFill>
                </a:rPr>
                <a:t>IHR curve</a:t>
              </a:r>
            </a:p>
          </p:txBody>
        </p:sp>
      </p:grpSp>
      <p:sp>
        <p:nvSpPr>
          <p:cNvPr id="42" name="TextBox 41">
            <a:extLst>
              <a:ext uri="{FF2B5EF4-FFF2-40B4-BE49-F238E27FC236}">
                <a16:creationId xmlns:a16="http://schemas.microsoft.com/office/drawing/2014/main" id="{7FC9A7F1-40B5-2C30-0CCF-E5C9EFC4FD33}"/>
              </a:ext>
            </a:extLst>
          </p:cNvPr>
          <p:cNvSpPr txBox="1"/>
          <p:nvPr/>
        </p:nvSpPr>
        <p:spPr>
          <a:xfrm>
            <a:off x="990496" y="1846494"/>
            <a:ext cx="1935402" cy="400110"/>
          </a:xfrm>
          <a:prstGeom prst="rect">
            <a:avLst/>
          </a:prstGeom>
          <a:noFill/>
        </p:spPr>
        <p:txBody>
          <a:bodyPr wrap="none" rtlCol="0">
            <a:spAutoFit/>
          </a:bodyPr>
          <a:lstStyle/>
          <a:p>
            <a:r>
              <a:rPr lang="en-US" sz="2000" b="1" dirty="0"/>
              <a:t>Variant effects</a:t>
            </a:r>
          </a:p>
        </p:txBody>
      </p:sp>
      <p:cxnSp>
        <p:nvCxnSpPr>
          <p:cNvPr id="43" name="Straight Arrow Connector 42">
            <a:extLst>
              <a:ext uri="{FF2B5EF4-FFF2-40B4-BE49-F238E27FC236}">
                <a16:creationId xmlns:a16="http://schemas.microsoft.com/office/drawing/2014/main" id="{0EFC7AD2-6717-793B-B1CE-312FCECBF30F}"/>
              </a:ext>
            </a:extLst>
          </p:cNvPr>
          <p:cNvCxnSpPr>
            <a:cxnSpLocks/>
          </p:cNvCxnSpPr>
          <p:nvPr/>
        </p:nvCxnSpPr>
        <p:spPr>
          <a:xfrm>
            <a:off x="1958197" y="3670889"/>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C188D7E-5D91-7F16-B706-F70B12573946}"/>
              </a:ext>
            </a:extLst>
          </p:cNvPr>
          <p:cNvCxnSpPr>
            <a:cxnSpLocks/>
          </p:cNvCxnSpPr>
          <p:nvPr/>
        </p:nvCxnSpPr>
        <p:spPr>
          <a:xfrm>
            <a:off x="1958197" y="5172548"/>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2068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dirty="0"/>
              <a:t>Infection hospitalization rate</a:t>
            </a:r>
          </a:p>
        </p:txBody>
      </p:sp>
      <p:sp>
        <p:nvSpPr>
          <p:cNvPr id="25" name="Left Brace 24">
            <a:extLst>
              <a:ext uri="{FF2B5EF4-FFF2-40B4-BE49-F238E27FC236}">
                <a16:creationId xmlns:a16="http://schemas.microsoft.com/office/drawing/2014/main" id="{C0B5EA60-8909-4481-E7F3-9EE3218E66C0}"/>
              </a:ext>
            </a:extLst>
          </p:cNvPr>
          <p:cNvSpPr/>
          <p:nvPr/>
        </p:nvSpPr>
        <p:spPr>
          <a:xfrm>
            <a:off x="3126205" y="1580388"/>
            <a:ext cx="512465" cy="923330"/>
          </a:xfrm>
          <a:prstGeom prst="leftBrace">
            <a:avLst/>
          </a:prstGeom>
          <a:ln w="28575">
            <a:solidFill>
              <a:srgbClr val="2C7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42B28CD1-F45D-26C9-DEAB-AB56F95E1AAE}"/>
              </a:ext>
            </a:extLst>
          </p:cNvPr>
          <p:cNvSpPr txBox="1"/>
          <p:nvPr/>
        </p:nvSpPr>
        <p:spPr>
          <a:xfrm>
            <a:off x="3724443" y="1612175"/>
            <a:ext cx="3358228"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Variant severity</a:t>
            </a:r>
          </a:p>
          <a:p>
            <a:pPr marL="285750" indent="-285750">
              <a:buFont typeface="Wingdings" panose="05000000000000000000" pitchFamily="2" charset="2"/>
              <a:buChar char="§"/>
            </a:pPr>
            <a:r>
              <a:rPr lang="en-US" dirty="0"/>
              <a:t>Variant proportion</a:t>
            </a:r>
          </a:p>
          <a:p>
            <a:pPr marL="285750" indent="-285750">
              <a:buFont typeface="Wingdings" panose="05000000000000000000" pitchFamily="2" charset="2"/>
              <a:buChar char="§"/>
            </a:pPr>
            <a:r>
              <a:rPr lang="en-US" dirty="0"/>
              <a:t>Variant immune escape</a:t>
            </a:r>
          </a:p>
        </p:txBody>
      </p:sp>
      <p:grpSp>
        <p:nvGrpSpPr>
          <p:cNvPr id="37" name="Group 36">
            <a:extLst>
              <a:ext uri="{FF2B5EF4-FFF2-40B4-BE49-F238E27FC236}">
                <a16:creationId xmlns:a16="http://schemas.microsoft.com/office/drawing/2014/main" id="{3A4692A9-210D-4E04-64C9-AAEF0E7A29E7}"/>
              </a:ext>
            </a:extLst>
          </p:cNvPr>
          <p:cNvGrpSpPr/>
          <p:nvPr/>
        </p:nvGrpSpPr>
        <p:grpSpPr>
          <a:xfrm>
            <a:off x="848758" y="1190526"/>
            <a:ext cx="2218877" cy="5130106"/>
            <a:chOff x="848758" y="1190526"/>
            <a:chExt cx="2218877" cy="5130106"/>
          </a:xfrm>
        </p:grpSpPr>
        <p:sp>
          <p:nvSpPr>
            <p:cNvPr id="38" name="TextBox 37">
              <a:extLst>
                <a:ext uri="{FF2B5EF4-FFF2-40B4-BE49-F238E27FC236}">
                  <a16:creationId xmlns:a16="http://schemas.microsoft.com/office/drawing/2014/main" id="{3A19A1F1-D65F-A890-A3DA-B92FF1A03FE7}"/>
                </a:ext>
              </a:extLst>
            </p:cNvPr>
            <p:cNvSpPr txBox="1"/>
            <p:nvPr/>
          </p:nvSpPr>
          <p:spPr>
            <a:xfrm>
              <a:off x="1122069" y="1190526"/>
              <a:ext cx="1672253" cy="369332"/>
            </a:xfrm>
            <a:prstGeom prst="rect">
              <a:avLst/>
            </a:prstGeom>
            <a:noFill/>
          </p:spPr>
          <p:txBody>
            <a:bodyPr wrap="none" rtlCol="0">
              <a:spAutoFit/>
            </a:bodyPr>
            <a:lstStyle/>
            <a:p>
              <a:r>
                <a:rPr lang="en-US" b="1" dirty="0">
                  <a:solidFill>
                    <a:srgbClr val="003462"/>
                  </a:solidFill>
                </a:rPr>
                <a:t>Baseline IHR:</a:t>
              </a:r>
            </a:p>
          </p:txBody>
        </p:sp>
        <p:cxnSp>
          <p:nvCxnSpPr>
            <p:cNvPr id="39" name="Straight Arrow Connector 38">
              <a:extLst>
                <a:ext uri="{FF2B5EF4-FFF2-40B4-BE49-F238E27FC236}">
                  <a16:creationId xmlns:a16="http://schemas.microsoft.com/office/drawing/2014/main" id="{7F547B1B-E106-8286-5D85-6F1FD34D171C}"/>
                </a:ext>
              </a:extLst>
            </p:cNvPr>
            <p:cNvCxnSpPr>
              <a:cxnSpLocks/>
            </p:cNvCxnSpPr>
            <p:nvPr/>
          </p:nvCxnSpPr>
          <p:spPr>
            <a:xfrm>
              <a:off x="1958197" y="2348641"/>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FADE627-F49F-96CE-1468-7B425169D657}"/>
                </a:ext>
              </a:extLst>
            </p:cNvPr>
            <p:cNvSpPr txBox="1"/>
            <p:nvPr/>
          </p:nvSpPr>
          <p:spPr>
            <a:xfrm>
              <a:off x="848758" y="3166700"/>
              <a:ext cx="2218877" cy="400110"/>
            </a:xfrm>
            <a:prstGeom prst="rect">
              <a:avLst/>
            </a:prstGeom>
            <a:noFill/>
          </p:spPr>
          <p:txBody>
            <a:bodyPr wrap="none" rtlCol="0">
              <a:spAutoFit/>
            </a:bodyPr>
            <a:lstStyle/>
            <a:p>
              <a:r>
                <a:rPr lang="en-US" sz="2000" b="1" dirty="0"/>
                <a:t>Immunity effects</a:t>
              </a:r>
            </a:p>
          </p:txBody>
        </p:sp>
        <p:sp>
          <p:nvSpPr>
            <p:cNvPr id="41" name="TextBox 40">
              <a:extLst>
                <a:ext uri="{FF2B5EF4-FFF2-40B4-BE49-F238E27FC236}">
                  <a16:creationId xmlns:a16="http://schemas.microsoft.com/office/drawing/2014/main" id="{68C47A11-6B2E-BB2A-09B7-3340CECB8F34}"/>
                </a:ext>
              </a:extLst>
            </p:cNvPr>
            <p:cNvSpPr txBox="1"/>
            <p:nvPr/>
          </p:nvSpPr>
          <p:spPr>
            <a:xfrm>
              <a:off x="883222" y="4589128"/>
              <a:ext cx="2149948" cy="400110"/>
            </a:xfrm>
            <a:prstGeom prst="rect">
              <a:avLst/>
            </a:prstGeom>
            <a:noFill/>
          </p:spPr>
          <p:txBody>
            <a:bodyPr wrap="none" rtlCol="0">
              <a:spAutoFit/>
            </a:bodyPr>
            <a:lstStyle/>
            <a:p>
              <a:r>
                <a:rPr lang="en-US" sz="2000" b="1" dirty="0"/>
                <a:t>Age distribution</a:t>
              </a:r>
            </a:p>
          </p:txBody>
        </p:sp>
        <p:sp>
          <p:nvSpPr>
            <p:cNvPr id="42" name="TextBox 41">
              <a:extLst>
                <a:ext uri="{FF2B5EF4-FFF2-40B4-BE49-F238E27FC236}">
                  <a16:creationId xmlns:a16="http://schemas.microsoft.com/office/drawing/2014/main" id="{4C08A463-0AE9-5DC6-CB7A-0CBD5B371D92}"/>
                </a:ext>
              </a:extLst>
            </p:cNvPr>
            <p:cNvSpPr txBox="1"/>
            <p:nvPr/>
          </p:nvSpPr>
          <p:spPr>
            <a:xfrm>
              <a:off x="1267141" y="5920522"/>
              <a:ext cx="1382110" cy="400110"/>
            </a:xfrm>
            <a:prstGeom prst="rect">
              <a:avLst/>
            </a:prstGeom>
            <a:noFill/>
          </p:spPr>
          <p:txBody>
            <a:bodyPr wrap="none" rtlCol="0">
              <a:spAutoFit/>
            </a:bodyPr>
            <a:lstStyle/>
            <a:p>
              <a:r>
                <a:rPr lang="en-US" sz="2000" b="1" dirty="0">
                  <a:solidFill>
                    <a:srgbClr val="003462"/>
                  </a:solidFill>
                </a:rPr>
                <a:t>IHR curve</a:t>
              </a:r>
            </a:p>
          </p:txBody>
        </p:sp>
      </p:grpSp>
      <p:sp>
        <p:nvSpPr>
          <p:cNvPr id="43" name="TextBox 42">
            <a:extLst>
              <a:ext uri="{FF2B5EF4-FFF2-40B4-BE49-F238E27FC236}">
                <a16:creationId xmlns:a16="http://schemas.microsoft.com/office/drawing/2014/main" id="{24861AC5-8750-2860-2365-674F332DC9B3}"/>
              </a:ext>
            </a:extLst>
          </p:cNvPr>
          <p:cNvSpPr txBox="1"/>
          <p:nvPr/>
        </p:nvSpPr>
        <p:spPr>
          <a:xfrm>
            <a:off x="990496" y="1846494"/>
            <a:ext cx="1935402" cy="400110"/>
          </a:xfrm>
          <a:prstGeom prst="rect">
            <a:avLst/>
          </a:prstGeom>
          <a:noFill/>
        </p:spPr>
        <p:txBody>
          <a:bodyPr wrap="none" rtlCol="0">
            <a:spAutoFit/>
          </a:bodyPr>
          <a:lstStyle/>
          <a:p>
            <a:r>
              <a:rPr lang="en-US" sz="2000" b="1" dirty="0"/>
              <a:t>Variant effects</a:t>
            </a:r>
          </a:p>
        </p:txBody>
      </p:sp>
      <p:cxnSp>
        <p:nvCxnSpPr>
          <p:cNvPr id="44" name="Straight Arrow Connector 43">
            <a:extLst>
              <a:ext uri="{FF2B5EF4-FFF2-40B4-BE49-F238E27FC236}">
                <a16:creationId xmlns:a16="http://schemas.microsoft.com/office/drawing/2014/main" id="{BB3D848A-C88C-07EC-12E6-5589CF299370}"/>
              </a:ext>
            </a:extLst>
          </p:cNvPr>
          <p:cNvCxnSpPr>
            <a:cxnSpLocks/>
          </p:cNvCxnSpPr>
          <p:nvPr/>
        </p:nvCxnSpPr>
        <p:spPr>
          <a:xfrm>
            <a:off x="1958197" y="3670889"/>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3AA7797-8407-46A7-CB9C-C1FD27310177}"/>
              </a:ext>
            </a:extLst>
          </p:cNvPr>
          <p:cNvCxnSpPr>
            <a:cxnSpLocks/>
          </p:cNvCxnSpPr>
          <p:nvPr/>
        </p:nvCxnSpPr>
        <p:spPr>
          <a:xfrm>
            <a:off x="1958197" y="5172548"/>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2462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dirty="0"/>
              <a:t>Infection hospitalization rate</a:t>
            </a:r>
          </a:p>
        </p:txBody>
      </p:sp>
      <p:cxnSp>
        <p:nvCxnSpPr>
          <p:cNvPr id="23" name="Straight Arrow Connector 22">
            <a:extLst>
              <a:ext uri="{FF2B5EF4-FFF2-40B4-BE49-F238E27FC236}">
                <a16:creationId xmlns:a16="http://schemas.microsoft.com/office/drawing/2014/main" id="{6792F21C-3464-3FD1-89E9-093E5704459E}"/>
              </a:ext>
            </a:extLst>
          </p:cNvPr>
          <p:cNvCxnSpPr>
            <a:cxnSpLocks/>
          </p:cNvCxnSpPr>
          <p:nvPr/>
        </p:nvCxnSpPr>
        <p:spPr>
          <a:xfrm flipH="1" flipV="1">
            <a:off x="6885929" y="3930154"/>
            <a:ext cx="1330349" cy="855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BF9F7C23-0877-7916-1477-26D316B01B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0901" y="4778345"/>
            <a:ext cx="3551764" cy="1542287"/>
          </a:xfrm>
          <a:prstGeom prst="rect">
            <a:avLst/>
          </a:prstGeom>
        </p:spPr>
      </p:pic>
      <p:grpSp>
        <p:nvGrpSpPr>
          <p:cNvPr id="51" name="Group 50">
            <a:extLst>
              <a:ext uri="{FF2B5EF4-FFF2-40B4-BE49-F238E27FC236}">
                <a16:creationId xmlns:a16="http://schemas.microsoft.com/office/drawing/2014/main" id="{8B047A3F-B682-1578-2D46-587F55C28007}"/>
              </a:ext>
            </a:extLst>
          </p:cNvPr>
          <p:cNvGrpSpPr/>
          <p:nvPr/>
        </p:nvGrpSpPr>
        <p:grpSpPr>
          <a:xfrm>
            <a:off x="6570203" y="2069346"/>
            <a:ext cx="512468" cy="759490"/>
            <a:chOff x="7161320" y="2072372"/>
            <a:chExt cx="512468" cy="978253"/>
          </a:xfrm>
        </p:grpSpPr>
        <p:cxnSp>
          <p:nvCxnSpPr>
            <p:cNvPr id="52" name="Connector: Elbow 51">
              <a:extLst>
                <a:ext uri="{FF2B5EF4-FFF2-40B4-BE49-F238E27FC236}">
                  <a16:creationId xmlns:a16="http://schemas.microsoft.com/office/drawing/2014/main" id="{41451BA8-6164-E856-70CF-47A89818EDC8}"/>
                </a:ext>
              </a:extLst>
            </p:cNvPr>
            <p:cNvCxnSpPr>
              <a:cxnSpLocks/>
            </p:cNvCxnSpPr>
            <p:nvPr/>
          </p:nvCxnSpPr>
          <p:spPr>
            <a:xfrm>
              <a:off x="7161320" y="2072372"/>
              <a:ext cx="512468" cy="97825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A3BA573-67D9-FE0F-C5F8-DAC778E02F71}"/>
                </a:ext>
              </a:extLst>
            </p:cNvPr>
            <p:cNvCxnSpPr>
              <a:cxnSpLocks/>
            </p:cNvCxnSpPr>
            <p:nvPr/>
          </p:nvCxnSpPr>
          <p:spPr>
            <a:xfrm>
              <a:off x="7280304" y="2366682"/>
              <a:ext cx="39348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4" name="Left Brace 53">
            <a:extLst>
              <a:ext uri="{FF2B5EF4-FFF2-40B4-BE49-F238E27FC236}">
                <a16:creationId xmlns:a16="http://schemas.microsoft.com/office/drawing/2014/main" id="{448897C3-0858-EDD2-8470-49D7C42F7394}"/>
              </a:ext>
            </a:extLst>
          </p:cNvPr>
          <p:cNvSpPr/>
          <p:nvPr/>
        </p:nvSpPr>
        <p:spPr>
          <a:xfrm>
            <a:off x="3126205" y="1580388"/>
            <a:ext cx="512465" cy="923330"/>
          </a:xfrm>
          <a:prstGeom prst="leftBrace">
            <a:avLst/>
          </a:prstGeom>
          <a:ln w="28575">
            <a:solidFill>
              <a:srgbClr val="2C7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E5886DBA-C7CA-995E-B7F8-EA681BEACF48}"/>
              </a:ext>
            </a:extLst>
          </p:cNvPr>
          <p:cNvSpPr txBox="1"/>
          <p:nvPr/>
        </p:nvSpPr>
        <p:spPr>
          <a:xfrm>
            <a:off x="3724443" y="1612175"/>
            <a:ext cx="3358228"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Variant severity</a:t>
            </a:r>
          </a:p>
          <a:p>
            <a:pPr marL="285750" indent="-285750">
              <a:buFont typeface="Wingdings" panose="05000000000000000000" pitchFamily="2" charset="2"/>
              <a:buChar char="§"/>
            </a:pPr>
            <a:r>
              <a:rPr lang="en-US" dirty="0"/>
              <a:t>Variant proportion</a:t>
            </a:r>
          </a:p>
          <a:p>
            <a:pPr marL="285750" indent="-285750">
              <a:buFont typeface="Wingdings" panose="05000000000000000000" pitchFamily="2" charset="2"/>
              <a:buChar char="§"/>
            </a:pPr>
            <a:r>
              <a:rPr lang="en-US" dirty="0"/>
              <a:t>Variant immune escape</a:t>
            </a:r>
          </a:p>
        </p:txBody>
      </p:sp>
      <p:sp>
        <p:nvSpPr>
          <p:cNvPr id="56" name="TextBox 55">
            <a:extLst>
              <a:ext uri="{FF2B5EF4-FFF2-40B4-BE49-F238E27FC236}">
                <a16:creationId xmlns:a16="http://schemas.microsoft.com/office/drawing/2014/main" id="{5878AA2F-1301-F576-5100-CFAEF3527DAE}"/>
              </a:ext>
            </a:extLst>
          </p:cNvPr>
          <p:cNvSpPr txBox="1"/>
          <p:nvPr/>
        </p:nvSpPr>
        <p:spPr>
          <a:xfrm>
            <a:off x="3666323" y="2828835"/>
            <a:ext cx="5873077"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t>Waning of immunity(s) from vaccination</a:t>
            </a:r>
          </a:p>
          <a:p>
            <a:pPr marL="285750" indent="-285750">
              <a:buFont typeface="Wingdings" panose="05000000000000000000" pitchFamily="2" charset="2"/>
              <a:buChar char="§"/>
            </a:pPr>
            <a:r>
              <a:rPr lang="en-US" dirty="0"/>
              <a:t>Vaccination status by time since vaccination</a:t>
            </a:r>
          </a:p>
          <a:p>
            <a:pPr marL="285750" indent="-285750">
              <a:buFont typeface="Wingdings" panose="05000000000000000000" pitchFamily="2" charset="2"/>
              <a:buChar char="§"/>
            </a:pPr>
            <a:r>
              <a:rPr lang="en-US" dirty="0"/>
              <a:t>Waning of immunity(s) from prior infection</a:t>
            </a:r>
          </a:p>
          <a:p>
            <a:pPr marL="285750" indent="-285750">
              <a:buFont typeface="Wingdings" panose="05000000000000000000" pitchFamily="2" charset="2"/>
              <a:buChar char="§"/>
            </a:pPr>
            <a:r>
              <a:rPr lang="en-US" dirty="0"/>
              <a:t>Prior infection estimates</a:t>
            </a:r>
          </a:p>
        </p:txBody>
      </p:sp>
      <p:sp>
        <p:nvSpPr>
          <p:cNvPr id="57" name="Left Brace 56">
            <a:extLst>
              <a:ext uri="{FF2B5EF4-FFF2-40B4-BE49-F238E27FC236}">
                <a16:creationId xmlns:a16="http://schemas.microsoft.com/office/drawing/2014/main" id="{1579ED85-7352-4C01-B1D5-CC28C06C0980}"/>
              </a:ext>
            </a:extLst>
          </p:cNvPr>
          <p:cNvSpPr/>
          <p:nvPr/>
        </p:nvSpPr>
        <p:spPr>
          <a:xfrm>
            <a:off x="3134764" y="2686630"/>
            <a:ext cx="512465" cy="1432876"/>
          </a:xfrm>
          <a:prstGeom prst="leftBrace">
            <a:avLst/>
          </a:prstGeom>
          <a:ln w="28575">
            <a:solidFill>
              <a:srgbClr val="2C7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a:extLst>
              <a:ext uri="{FF2B5EF4-FFF2-40B4-BE49-F238E27FC236}">
                <a16:creationId xmlns:a16="http://schemas.microsoft.com/office/drawing/2014/main" id="{CF5C2D52-D728-C6AD-C648-8A059B64E669}"/>
              </a:ext>
            </a:extLst>
          </p:cNvPr>
          <p:cNvGrpSpPr/>
          <p:nvPr/>
        </p:nvGrpSpPr>
        <p:grpSpPr>
          <a:xfrm>
            <a:off x="848758" y="1190526"/>
            <a:ext cx="2218877" cy="5130106"/>
            <a:chOff x="848758" y="1190526"/>
            <a:chExt cx="2218877" cy="5130106"/>
          </a:xfrm>
        </p:grpSpPr>
        <p:sp>
          <p:nvSpPr>
            <p:cNvPr id="59" name="TextBox 58">
              <a:extLst>
                <a:ext uri="{FF2B5EF4-FFF2-40B4-BE49-F238E27FC236}">
                  <a16:creationId xmlns:a16="http://schemas.microsoft.com/office/drawing/2014/main" id="{9F345575-1F5E-8F77-2511-B1346347FAED}"/>
                </a:ext>
              </a:extLst>
            </p:cNvPr>
            <p:cNvSpPr txBox="1"/>
            <p:nvPr/>
          </p:nvSpPr>
          <p:spPr>
            <a:xfrm>
              <a:off x="1122069" y="1190526"/>
              <a:ext cx="1672253" cy="369332"/>
            </a:xfrm>
            <a:prstGeom prst="rect">
              <a:avLst/>
            </a:prstGeom>
            <a:noFill/>
          </p:spPr>
          <p:txBody>
            <a:bodyPr wrap="none" rtlCol="0">
              <a:spAutoFit/>
            </a:bodyPr>
            <a:lstStyle/>
            <a:p>
              <a:r>
                <a:rPr lang="en-US" b="1" dirty="0">
                  <a:solidFill>
                    <a:srgbClr val="003462"/>
                  </a:solidFill>
                </a:rPr>
                <a:t>Baseline IHR:</a:t>
              </a:r>
            </a:p>
          </p:txBody>
        </p:sp>
        <p:cxnSp>
          <p:nvCxnSpPr>
            <p:cNvPr id="60" name="Straight Arrow Connector 59">
              <a:extLst>
                <a:ext uri="{FF2B5EF4-FFF2-40B4-BE49-F238E27FC236}">
                  <a16:creationId xmlns:a16="http://schemas.microsoft.com/office/drawing/2014/main" id="{8AE2445F-92CF-79CC-D6EA-97A0C5819454}"/>
                </a:ext>
              </a:extLst>
            </p:cNvPr>
            <p:cNvCxnSpPr>
              <a:cxnSpLocks/>
            </p:cNvCxnSpPr>
            <p:nvPr/>
          </p:nvCxnSpPr>
          <p:spPr>
            <a:xfrm>
              <a:off x="1958197" y="2348641"/>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1D054D4-1C75-1DB6-5C02-E81F958187BB}"/>
                </a:ext>
              </a:extLst>
            </p:cNvPr>
            <p:cNvSpPr txBox="1"/>
            <p:nvPr/>
          </p:nvSpPr>
          <p:spPr>
            <a:xfrm>
              <a:off x="848758" y="3166700"/>
              <a:ext cx="2218877" cy="400110"/>
            </a:xfrm>
            <a:prstGeom prst="rect">
              <a:avLst/>
            </a:prstGeom>
            <a:noFill/>
          </p:spPr>
          <p:txBody>
            <a:bodyPr wrap="none" rtlCol="0">
              <a:spAutoFit/>
            </a:bodyPr>
            <a:lstStyle/>
            <a:p>
              <a:r>
                <a:rPr lang="en-US" sz="2000" b="1" dirty="0"/>
                <a:t>Immunity effects</a:t>
              </a:r>
            </a:p>
          </p:txBody>
        </p:sp>
        <p:sp>
          <p:nvSpPr>
            <p:cNvPr id="62" name="TextBox 61">
              <a:extLst>
                <a:ext uri="{FF2B5EF4-FFF2-40B4-BE49-F238E27FC236}">
                  <a16:creationId xmlns:a16="http://schemas.microsoft.com/office/drawing/2014/main" id="{4787E1D0-7899-F456-7A07-507F49E3BB67}"/>
                </a:ext>
              </a:extLst>
            </p:cNvPr>
            <p:cNvSpPr txBox="1"/>
            <p:nvPr/>
          </p:nvSpPr>
          <p:spPr>
            <a:xfrm>
              <a:off x="883222" y="4589128"/>
              <a:ext cx="2149948" cy="400110"/>
            </a:xfrm>
            <a:prstGeom prst="rect">
              <a:avLst/>
            </a:prstGeom>
            <a:noFill/>
          </p:spPr>
          <p:txBody>
            <a:bodyPr wrap="none" rtlCol="0">
              <a:spAutoFit/>
            </a:bodyPr>
            <a:lstStyle/>
            <a:p>
              <a:r>
                <a:rPr lang="en-US" sz="2000" b="1" dirty="0"/>
                <a:t>Age distribution</a:t>
              </a:r>
            </a:p>
          </p:txBody>
        </p:sp>
        <p:sp>
          <p:nvSpPr>
            <p:cNvPr id="63" name="TextBox 62">
              <a:extLst>
                <a:ext uri="{FF2B5EF4-FFF2-40B4-BE49-F238E27FC236}">
                  <a16:creationId xmlns:a16="http://schemas.microsoft.com/office/drawing/2014/main" id="{3FFD1725-F4EE-F71C-E02F-7F9DC97BB25F}"/>
                </a:ext>
              </a:extLst>
            </p:cNvPr>
            <p:cNvSpPr txBox="1"/>
            <p:nvPr/>
          </p:nvSpPr>
          <p:spPr>
            <a:xfrm>
              <a:off x="1267141" y="5920522"/>
              <a:ext cx="1382110" cy="400110"/>
            </a:xfrm>
            <a:prstGeom prst="rect">
              <a:avLst/>
            </a:prstGeom>
            <a:noFill/>
          </p:spPr>
          <p:txBody>
            <a:bodyPr wrap="none" rtlCol="0">
              <a:spAutoFit/>
            </a:bodyPr>
            <a:lstStyle/>
            <a:p>
              <a:r>
                <a:rPr lang="en-US" sz="2000" b="1" dirty="0">
                  <a:solidFill>
                    <a:srgbClr val="003462"/>
                  </a:solidFill>
                </a:rPr>
                <a:t>IHR curve</a:t>
              </a:r>
            </a:p>
          </p:txBody>
        </p:sp>
      </p:grpSp>
      <p:sp>
        <p:nvSpPr>
          <p:cNvPr id="64" name="TextBox 63">
            <a:extLst>
              <a:ext uri="{FF2B5EF4-FFF2-40B4-BE49-F238E27FC236}">
                <a16:creationId xmlns:a16="http://schemas.microsoft.com/office/drawing/2014/main" id="{973EBEFA-304E-7464-8B9E-1A548F1C48E7}"/>
              </a:ext>
            </a:extLst>
          </p:cNvPr>
          <p:cNvSpPr txBox="1"/>
          <p:nvPr/>
        </p:nvSpPr>
        <p:spPr>
          <a:xfrm>
            <a:off x="990496" y="1846494"/>
            <a:ext cx="1935402" cy="400110"/>
          </a:xfrm>
          <a:prstGeom prst="rect">
            <a:avLst/>
          </a:prstGeom>
          <a:noFill/>
        </p:spPr>
        <p:txBody>
          <a:bodyPr wrap="none" rtlCol="0">
            <a:spAutoFit/>
          </a:bodyPr>
          <a:lstStyle/>
          <a:p>
            <a:r>
              <a:rPr lang="en-US" sz="2000" b="1" dirty="0"/>
              <a:t>Variant effects</a:t>
            </a:r>
          </a:p>
        </p:txBody>
      </p:sp>
      <p:cxnSp>
        <p:nvCxnSpPr>
          <p:cNvPr id="65" name="Straight Arrow Connector 64">
            <a:extLst>
              <a:ext uri="{FF2B5EF4-FFF2-40B4-BE49-F238E27FC236}">
                <a16:creationId xmlns:a16="http://schemas.microsoft.com/office/drawing/2014/main" id="{178679E9-670E-319A-C909-1900BC60D454}"/>
              </a:ext>
            </a:extLst>
          </p:cNvPr>
          <p:cNvCxnSpPr>
            <a:cxnSpLocks/>
          </p:cNvCxnSpPr>
          <p:nvPr/>
        </p:nvCxnSpPr>
        <p:spPr>
          <a:xfrm>
            <a:off x="1958197" y="3670889"/>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66FD21C-5097-55DD-685C-449B791707F5}"/>
              </a:ext>
            </a:extLst>
          </p:cNvPr>
          <p:cNvCxnSpPr>
            <a:cxnSpLocks/>
          </p:cNvCxnSpPr>
          <p:nvPr/>
        </p:nvCxnSpPr>
        <p:spPr>
          <a:xfrm>
            <a:off x="1958197" y="5172548"/>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A4E8438-70B9-9CF3-B86A-383205785D1E}"/>
              </a:ext>
            </a:extLst>
          </p:cNvPr>
          <p:cNvSpPr txBox="1"/>
          <p:nvPr/>
        </p:nvSpPr>
        <p:spPr>
          <a:xfrm>
            <a:off x="9074582" y="4530884"/>
            <a:ext cx="1324402" cy="338554"/>
          </a:xfrm>
          <a:prstGeom prst="rect">
            <a:avLst/>
          </a:prstGeom>
          <a:noFill/>
        </p:spPr>
        <p:txBody>
          <a:bodyPr wrap="none" rtlCol="0">
            <a:spAutoFit/>
          </a:bodyPr>
          <a:lstStyle/>
          <a:p>
            <a:r>
              <a:rPr lang="en-US" sz="1600" b="1" dirty="0"/>
              <a:t>SEIR model</a:t>
            </a:r>
          </a:p>
        </p:txBody>
      </p:sp>
    </p:spTree>
    <p:custDataLst>
      <p:tags r:id="rId1"/>
    </p:custDataLst>
    <p:extLst>
      <p:ext uri="{BB962C8B-B14F-4D97-AF65-F5344CB8AC3E}">
        <p14:creationId xmlns:p14="http://schemas.microsoft.com/office/powerpoint/2010/main" val="367626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dirty="0"/>
              <a:t>Infection hospitalization rate</a:t>
            </a:r>
          </a:p>
        </p:txBody>
      </p:sp>
      <p:sp>
        <p:nvSpPr>
          <p:cNvPr id="10" name="TextBox 9">
            <a:extLst>
              <a:ext uri="{FF2B5EF4-FFF2-40B4-BE49-F238E27FC236}">
                <a16:creationId xmlns:a16="http://schemas.microsoft.com/office/drawing/2014/main" id="{93CDA0F7-96C6-4946-E930-C31AFB7E9615}"/>
              </a:ext>
            </a:extLst>
          </p:cNvPr>
          <p:cNvSpPr txBox="1"/>
          <p:nvPr/>
        </p:nvSpPr>
        <p:spPr>
          <a:xfrm>
            <a:off x="3643081" y="4375078"/>
            <a:ext cx="2754372"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Population estimates</a:t>
            </a:r>
          </a:p>
          <a:p>
            <a:pPr marL="285750" indent="-285750">
              <a:buFont typeface="Wingdings" panose="05000000000000000000" pitchFamily="2" charset="2"/>
              <a:buChar char="§"/>
            </a:pPr>
            <a:r>
              <a:rPr lang="en-US" dirty="0"/>
              <a:t>Case counts</a:t>
            </a:r>
          </a:p>
          <a:p>
            <a:pPr marL="285750" indent="-285750">
              <a:buFont typeface="Wingdings" panose="05000000000000000000" pitchFamily="2" charset="2"/>
              <a:buChar char="§"/>
            </a:pPr>
            <a:r>
              <a:rPr lang="en-US" dirty="0"/>
              <a:t>Serology</a:t>
            </a:r>
          </a:p>
        </p:txBody>
      </p:sp>
      <p:pic>
        <p:nvPicPr>
          <p:cNvPr id="13" name="Picture 12">
            <a:extLst>
              <a:ext uri="{FF2B5EF4-FFF2-40B4-BE49-F238E27FC236}">
                <a16:creationId xmlns:a16="http://schemas.microsoft.com/office/drawing/2014/main" id="{CD6E3489-753F-3809-6092-D2246ADF93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6740" y="4951689"/>
            <a:ext cx="3307060" cy="1309194"/>
          </a:xfrm>
          <a:prstGeom prst="rect">
            <a:avLst/>
          </a:prstGeom>
        </p:spPr>
      </p:pic>
      <p:grpSp>
        <p:nvGrpSpPr>
          <p:cNvPr id="15" name="Group 14">
            <a:extLst>
              <a:ext uri="{FF2B5EF4-FFF2-40B4-BE49-F238E27FC236}">
                <a16:creationId xmlns:a16="http://schemas.microsoft.com/office/drawing/2014/main" id="{7D7AB2F3-3A1C-F370-6195-49F699D9A5E2}"/>
              </a:ext>
            </a:extLst>
          </p:cNvPr>
          <p:cNvGrpSpPr/>
          <p:nvPr/>
        </p:nvGrpSpPr>
        <p:grpSpPr>
          <a:xfrm>
            <a:off x="848758" y="1190526"/>
            <a:ext cx="2218877" cy="5130106"/>
            <a:chOff x="848758" y="1190526"/>
            <a:chExt cx="2218877" cy="5130106"/>
          </a:xfrm>
        </p:grpSpPr>
        <p:sp>
          <p:nvSpPr>
            <p:cNvPr id="22" name="TextBox 21">
              <a:extLst>
                <a:ext uri="{FF2B5EF4-FFF2-40B4-BE49-F238E27FC236}">
                  <a16:creationId xmlns:a16="http://schemas.microsoft.com/office/drawing/2014/main" id="{87541665-02B5-DA02-8851-35D2D5D40133}"/>
                </a:ext>
              </a:extLst>
            </p:cNvPr>
            <p:cNvSpPr txBox="1"/>
            <p:nvPr/>
          </p:nvSpPr>
          <p:spPr>
            <a:xfrm>
              <a:off x="1122069" y="1190526"/>
              <a:ext cx="1672253" cy="369332"/>
            </a:xfrm>
            <a:prstGeom prst="rect">
              <a:avLst/>
            </a:prstGeom>
            <a:noFill/>
          </p:spPr>
          <p:txBody>
            <a:bodyPr wrap="none" rtlCol="0">
              <a:spAutoFit/>
            </a:bodyPr>
            <a:lstStyle/>
            <a:p>
              <a:r>
                <a:rPr lang="en-US" b="1" dirty="0">
                  <a:solidFill>
                    <a:srgbClr val="003462"/>
                  </a:solidFill>
                </a:rPr>
                <a:t>Baseline IHR:</a:t>
              </a:r>
            </a:p>
          </p:txBody>
        </p:sp>
        <p:cxnSp>
          <p:nvCxnSpPr>
            <p:cNvPr id="24" name="Straight Arrow Connector 23">
              <a:extLst>
                <a:ext uri="{FF2B5EF4-FFF2-40B4-BE49-F238E27FC236}">
                  <a16:creationId xmlns:a16="http://schemas.microsoft.com/office/drawing/2014/main" id="{9F81FE9B-2AAC-BFE8-00B7-13C13CC30D2D}"/>
                </a:ext>
              </a:extLst>
            </p:cNvPr>
            <p:cNvCxnSpPr>
              <a:cxnSpLocks/>
            </p:cNvCxnSpPr>
            <p:nvPr/>
          </p:nvCxnSpPr>
          <p:spPr>
            <a:xfrm>
              <a:off x="1958197" y="2348641"/>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DF63DEA-67CE-3FF9-BC3C-5639E4C8AD28}"/>
                </a:ext>
              </a:extLst>
            </p:cNvPr>
            <p:cNvSpPr txBox="1"/>
            <p:nvPr/>
          </p:nvSpPr>
          <p:spPr>
            <a:xfrm>
              <a:off x="848758" y="3166700"/>
              <a:ext cx="2218877" cy="400110"/>
            </a:xfrm>
            <a:prstGeom prst="rect">
              <a:avLst/>
            </a:prstGeom>
            <a:noFill/>
          </p:spPr>
          <p:txBody>
            <a:bodyPr wrap="none" rtlCol="0">
              <a:spAutoFit/>
            </a:bodyPr>
            <a:lstStyle/>
            <a:p>
              <a:r>
                <a:rPr lang="en-US" sz="2000" b="1" dirty="0"/>
                <a:t>Immunity effects</a:t>
              </a:r>
            </a:p>
          </p:txBody>
        </p:sp>
        <p:sp>
          <p:nvSpPr>
            <p:cNvPr id="29" name="TextBox 28">
              <a:extLst>
                <a:ext uri="{FF2B5EF4-FFF2-40B4-BE49-F238E27FC236}">
                  <a16:creationId xmlns:a16="http://schemas.microsoft.com/office/drawing/2014/main" id="{97A892BC-FC90-AE0B-23F5-7653C688324C}"/>
                </a:ext>
              </a:extLst>
            </p:cNvPr>
            <p:cNvSpPr txBox="1"/>
            <p:nvPr/>
          </p:nvSpPr>
          <p:spPr>
            <a:xfrm>
              <a:off x="883222" y="4589128"/>
              <a:ext cx="2149948" cy="400110"/>
            </a:xfrm>
            <a:prstGeom prst="rect">
              <a:avLst/>
            </a:prstGeom>
            <a:noFill/>
          </p:spPr>
          <p:txBody>
            <a:bodyPr wrap="none" rtlCol="0">
              <a:spAutoFit/>
            </a:bodyPr>
            <a:lstStyle/>
            <a:p>
              <a:r>
                <a:rPr lang="en-US" sz="2000" b="1" dirty="0"/>
                <a:t>Age distribution</a:t>
              </a:r>
            </a:p>
          </p:txBody>
        </p:sp>
        <p:sp>
          <p:nvSpPr>
            <p:cNvPr id="31" name="TextBox 30">
              <a:extLst>
                <a:ext uri="{FF2B5EF4-FFF2-40B4-BE49-F238E27FC236}">
                  <a16:creationId xmlns:a16="http://schemas.microsoft.com/office/drawing/2014/main" id="{72059945-BD9A-AB7E-BED9-3FA3CAB1538A}"/>
                </a:ext>
              </a:extLst>
            </p:cNvPr>
            <p:cNvSpPr txBox="1"/>
            <p:nvPr/>
          </p:nvSpPr>
          <p:spPr>
            <a:xfrm>
              <a:off x="1267141" y="5920522"/>
              <a:ext cx="1382110" cy="400110"/>
            </a:xfrm>
            <a:prstGeom prst="rect">
              <a:avLst/>
            </a:prstGeom>
            <a:noFill/>
          </p:spPr>
          <p:txBody>
            <a:bodyPr wrap="none" rtlCol="0">
              <a:spAutoFit/>
            </a:bodyPr>
            <a:lstStyle/>
            <a:p>
              <a:r>
                <a:rPr lang="en-US" sz="2000" b="1" dirty="0">
                  <a:solidFill>
                    <a:srgbClr val="003462"/>
                  </a:solidFill>
                </a:rPr>
                <a:t>IHR curve</a:t>
              </a:r>
            </a:p>
          </p:txBody>
        </p:sp>
      </p:grpSp>
      <p:sp>
        <p:nvSpPr>
          <p:cNvPr id="33" name="TextBox 32">
            <a:extLst>
              <a:ext uri="{FF2B5EF4-FFF2-40B4-BE49-F238E27FC236}">
                <a16:creationId xmlns:a16="http://schemas.microsoft.com/office/drawing/2014/main" id="{1EC56B5D-6E4D-BBE4-4605-2E727F59DDA2}"/>
              </a:ext>
            </a:extLst>
          </p:cNvPr>
          <p:cNvSpPr txBox="1"/>
          <p:nvPr/>
        </p:nvSpPr>
        <p:spPr>
          <a:xfrm>
            <a:off x="990496" y="1846494"/>
            <a:ext cx="1935402" cy="400110"/>
          </a:xfrm>
          <a:prstGeom prst="rect">
            <a:avLst/>
          </a:prstGeom>
          <a:noFill/>
        </p:spPr>
        <p:txBody>
          <a:bodyPr wrap="none" rtlCol="0">
            <a:spAutoFit/>
          </a:bodyPr>
          <a:lstStyle/>
          <a:p>
            <a:r>
              <a:rPr lang="en-US" sz="2000" b="1" dirty="0"/>
              <a:t>Variant effects</a:t>
            </a:r>
          </a:p>
        </p:txBody>
      </p:sp>
      <p:grpSp>
        <p:nvGrpSpPr>
          <p:cNvPr id="34" name="Group 33">
            <a:extLst>
              <a:ext uri="{FF2B5EF4-FFF2-40B4-BE49-F238E27FC236}">
                <a16:creationId xmlns:a16="http://schemas.microsoft.com/office/drawing/2014/main" id="{709AC18F-5474-5D96-6ACA-01F5B50DEC9D}"/>
              </a:ext>
            </a:extLst>
          </p:cNvPr>
          <p:cNvGrpSpPr/>
          <p:nvPr/>
        </p:nvGrpSpPr>
        <p:grpSpPr>
          <a:xfrm>
            <a:off x="6570203" y="2069346"/>
            <a:ext cx="512468" cy="759490"/>
            <a:chOff x="7161320" y="2072372"/>
            <a:chExt cx="512468" cy="978253"/>
          </a:xfrm>
        </p:grpSpPr>
        <p:cxnSp>
          <p:nvCxnSpPr>
            <p:cNvPr id="35" name="Connector: Elbow 34">
              <a:extLst>
                <a:ext uri="{FF2B5EF4-FFF2-40B4-BE49-F238E27FC236}">
                  <a16:creationId xmlns:a16="http://schemas.microsoft.com/office/drawing/2014/main" id="{5BC2CFB3-FC05-9A00-9BA9-9CE173D4C46C}"/>
                </a:ext>
              </a:extLst>
            </p:cNvPr>
            <p:cNvCxnSpPr>
              <a:cxnSpLocks/>
            </p:cNvCxnSpPr>
            <p:nvPr/>
          </p:nvCxnSpPr>
          <p:spPr>
            <a:xfrm>
              <a:off x="7161320" y="2072372"/>
              <a:ext cx="512468" cy="97825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79DC192-7A8E-578B-077F-8BCC6C26B34A}"/>
                </a:ext>
              </a:extLst>
            </p:cNvPr>
            <p:cNvCxnSpPr>
              <a:cxnSpLocks/>
            </p:cNvCxnSpPr>
            <p:nvPr/>
          </p:nvCxnSpPr>
          <p:spPr>
            <a:xfrm>
              <a:off x="7280304" y="2366682"/>
              <a:ext cx="39348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9" name="Left Brace 38">
            <a:extLst>
              <a:ext uri="{FF2B5EF4-FFF2-40B4-BE49-F238E27FC236}">
                <a16:creationId xmlns:a16="http://schemas.microsoft.com/office/drawing/2014/main" id="{95E414DC-1371-4B6A-A9F9-5E54975ADBF0}"/>
              </a:ext>
            </a:extLst>
          </p:cNvPr>
          <p:cNvSpPr/>
          <p:nvPr/>
        </p:nvSpPr>
        <p:spPr>
          <a:xfrm>
            <a:off x="3126205" y="1580388"/>
            <a:ext cx="512465" cy="923330"/>
          </a:xfrm>
          <a:prstGeom prst="leftBrace">
            <a:avLst/>
          </a:prstGeom>
          <a:ln w="28575">
            <a:solidFill>
              <a:srgbClr val="2C7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90BBBBA0-6BCC-AD5D-D6AC-87BBCA03C7BB}"/>
              </a:ext>
            </a:extLst>
          </p:cNvPr>
          <p:cNvSpPr txBox="1"/>
          <p:nvPr/>
        </p:nvSpPr>
        <p:spPr>
          <a:xfrm>
            <a:off x="3724443" y="1612175"/>
            <a:ext cx="3358228"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Variant severity</a:t>
            </a:r>
          </a:p>
          <a:p>
            <a:pPr marL="285750" indent="-285750">
              <a:buFont typeface="Wingdings" panose="05000000000000000000" pitchFamily="2" charset="2"/>
              <a:buChar char="§"/>
            </a:pPr>
            <a:r>
              <a:rPr lang="en-US" dirty="0"/>
              <a:t>Variant proportion</a:t>
            </a:r>
          </a:p>
          <a:p>
            <a:pPr marL="285750" indent="-285750">
              <a:buFont typeface="Wingdings" panose="05000000000000000000" pitchFamily="2" charset="2"/>
              <a:buChar char="§"/>
            </a:pPr>
            <a:r>
              <a:rPr lang="en-US" dirty="0"/>
              <a:t>Variant immune escape</a:t>
            </a:r>
          </a:p>
        </p:txBody>
      </p:sp>
      <p:sp>
        <p:nvSpPr>
          <p:cNvPr id="42" name="TextBox 41">
            <a:extLst>
              <a:ext uri="{FF2B5EF4-FFF2-40B4-BE49-F238E27FC236}">
                <a16:creationId xmlns:a16="http://schemas.microsoft.com/office/drawing/2014/main" id="{E0765C3C-A856-7BEC-242E-D839D2AE890A}"/>
              </a:ext>
            </a:extLst>
          </p:cNvPr>
          <p:cNvSpPr txBox="1"/>
          <p:nvPr/>
        </p:nvSpPr>
        <p:spPr>
          <a:xfrm>
            <a:off x="3666323" y="2828835"/>
            <a:ext cx="5873077"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t>Waning of immunity(s) from vaccination</a:t>
            </a:r>
          </a:p>
          <a:p>
            <a:pPr marL="285750" indent="-285750">
              <a:buFont typeface="Wingdings" panose="05000000000000000000" pitchFamily="2" charset="2"/>
              <a:buChar char="§"/>
            </a:pPr>
            <a:r>
              <a:rPr lang="en-US" dirty="0"/>
              <a:t>Vaccination status by time since vaccination</a:t>
            </a:r>
          </a:p>
          <a:p>
            <a:pPr marL="285750" indent="-285750">
              <a:buFont typeface="Wingdings" panose="05000000000000000000" pitchFamily="2" charset="2"/>
              <a:buChar char="§"/>
            </a:pPr>
            <a:r>
              <a:rPr lang="en-US" dirty="0"/>
              <a:t>Waning of immunity(s) from prior infection</a:t>
            </a:r>
          </a:p>
          <a:p>
            <a:pPr marL="285750" indent="-285750">
              <a:buFont typeface="Wingdings" panose="05000000000000000000" pitchFamily="2" charset="2"/>
              <a:buChar char="§"/>
            </a:pPr>
            <a:r>
              <a:rPr lang="en-US" dirty="0"/>
              <a:t>Prior infection estimates</a:t>
            </a:r>
          </a:p>
        </p:txBody>
      </p:sp>
      <p:sp>
        <p:nvSpPr>
          <p:cNvPr id="43" name="Left Brace 42">
            <a:extLst>
              <a:ext uri="{FF2B5EF4-FFF2-40B4-BE49-F238E27FC236}">
                <a16:creationId xmlns:a16="http://schemas.microsoft.com/office/drawing/2014/main" id="{0B867B99-1F44-633D-B0CC-CE7382290C49}"/>
              </a:ext>
            </a:extLst>
          </p:cNvPr>
          <p:cNvSpPr/>
          <p:nvPr/>
        </p:nvSpPr>
        <p:spPr>
          <a:xfrm>
            <a:off x="3134764" y="2686630"/>
            <a:ext cx="512465" cy="1432876"/>
          </a:xfrm>
          <a:prstGeom prst="leftBrace">
            <a:avLst/>
          </a:prstGeom>
          <a:ln w="28575">
            <a:solidFill>
              <a:srgbClr val="2C7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Left Brace 43">
            <a:extLst>
              <a:ext uri="{FF2B5EF4-FFF2-40B4-BE49-F238E27FC236}">
                <a16:creationId xmlns:a16="http://schemas.microsoft.com/office/drawing/2014/main" id="{D5BE7BEA-1D32-1CE5-84D7-D220C478422E}"/>
              </a:ext>
            </a:extLst>
          </p:cNvPr>
          <p:cNvSpPr/>
          <p:nvPr/>
        </p:nvSpPr>
        <p:spPr>
          <a:xfrm>
            <a:off x="3105593" y="4343291"/>
            <a:ext cx="512465" cy="923330"/>
          </a:xfrm>
          <a:prstGeom prst="leftBrace">
            <a:avLst/>
          </a:prstGeom>
          <a:ln w="28575">
            <a:solidFill>
              <a:srgbClr val="2C7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1D86EEDE-B41B-747B-51E9-611CC2DC9009}"/>
              </a:ext>
            </a:extLst>
          </p:cNvPr>
          <p:cNvCxnSpPr>
            <a:cxnSpLocks/>
          </p:cNvCxnSpPr>
          <p:nvPr/>
        </p:nvCxnSpPr>
        <p:spPr>
          <a:xfrm>
            <a:off x="1958197" y="3670889"/>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199C5A3-802B-2034-2923-AF63B8529108}"/>
              </a:ext>
            </a:extLst>
          </p:cNvPr>
          <p:cNvCxnSpPr>
            <a:cxnSpLocks/>
          </p:cNvCxnSpPr>
          <p:nvPr/>
        </p:nvCxnSpPr>
        <p:spPr>
          <a:xfrm>
            <a:off x="1958197" y="5172548"/>
            <a:ext cx="0" cy="530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Chart&#10;&#10;Description automatically generated">
            <a:extLst>
              <a:ext uri="{FF2B5EF4-FFF2-40B4-BE49-F238E27FC236}">
                <a16:creationId xmlns:a16="http://schemas.microsoft.com/office/drawing/2014/main" id="{E2651332-1BCA-DC12-72BD-861D7D8E37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6632" y="5498204"/>
            <a:ext cx="1699770" cy="1123801"/>
          </a:xfrm>
          <a:prstGeom prst="rect">
            <a:avLst/>
          </a:prstGeom>
        </p:spPr>
      </p:pic>
      <p:sp>
        <p:nvSpPr>
          <p:cNvPr id="53" name="Left Brace 52">
            <a:extLst>
              <a:ext uri="{FF2B5EF4-FFF2-40B4-BE49-F238E27FC236}">
                <a16:creationId xmlns:a16="http://schemas.microsoft.com/office/drawing/2014/main" id="{7141E822-F7A3-8892-7C56-677173EB369F}"/>
              </a:ext>
            </a:extLst>
          </p:cNvPr>
          <p:cNvSpPr/>
          <p:nvPr/>
        </p:nvSpPr>
        <p:spPr>
          <a:xfrm>
            <a:off x="3095020" y="5457962"/>
            <a:ext cx="512465" cy="1123801"/>
          </a:xfrm>
          <a:prstGeom prst="leftBrace">
            <a:avLst/>
          </a:prstGeom>
          <a:ln w="28575">
            <a:solidFill>
              <a:srgbClr val="2C7B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4" name="Picture 53">
            <a:extLst>
              <a:ext uri="{FF2B5EF4-FFF2-40B4-BE49-F238E27FC236}">
                <a16:creationId xmlns:a16="http://schemas.microsoft.com/office/drawing/2014/main" id="{B6951712-C427-9A6D-BBD1-A5910C8FF5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0901" y="4778345"/>
            <a:ext cx="3551764" cy="1542287"/>
          </a:xfrm>
          <a:prstGeom prst="rect">
            <a:avLst/>
          </a:prstGeom>
        </p:spPr>
      </p:pic>
      <p:sp>
        <p:nvSpPr>
          <p:cNvPr id="55" name="TextBox 54">
            <a:extLst>
              <a:ext uri="{FF2B5EF4-FFF2-40B4-BE49-F238E27FC236}">
                <a16:creationId xmlns:a16="http://schemas.microsoft.com/office/drawing/2014/main" id="{6CE6E102-EABA-7BC6-9B87-3D16326BBDB3}"/>
              </a:ext>
            </a:extLst>
          </p:cNvPr>
          <p:cNvSpPr txBox="1"/>
          <p:nvPr/>
        </p:nvSpPr>
        <p:spPr>
          <a:xfrm>
            <a:off x="9074582" y="4530884"/>
            <a:ext cx="1324402" cy="338554"/>
          </a:xfrm>
          <a:prstGeom prst="rect">
            <a:avLst/>
          </a:prstGeom>
          <a:noFill/>
        </p:spPr>
        <p:txBody>
          <a:bodyPr wrap="none" rtlCol="0">
            <a:spAutoFit/>
          </a:bodyPr>
          <a:lstStyle/>
          <a:p>
            <a:r>
              <a:rPr lang="en-US" sz="1600" b="1" dirty="0"/>
              <a:t>SEIR model</a:t>
            </a:r>
          </a:p>
        </p:txBody>
      </p:sp>
      <p:cxnSp>
        <p:nvCxnSpPr>
          <p:cNvPr id="56" name="Straight Arrow Connector 55">
            <a:extLst>
              <a:ext uri="{FF2B5EF4-FFF2-40B4-BE49-F238E27FC236}">
                <a16:creationId xmlns:a16="http://schemas.microsoft.com/office/drawing/2014/main" id="{A882D649-038C-FF8D-C98C-304F260B4089}"/>
              </a:ext>
            </a:extLst>
          </p:cNvPr>
          <p:cNvCxnSpPr>
            <a:cxnSpLocks/>
          </p:cNvCxnSpPr>
          <p:nvPr/>
        </p:nvCxnSpPr>
        <p:spPr>
          <a:xfrm flipH="1" flipV="1">
            <a:off x="6885929" y="3930154"/>
            <a:ext cx="1330349" cy="855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7546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419D6-C0D0-408B-9C28-DF66C725A88F}"/>
              </a:ext>
            </a:extLst>
          </p:cNvPr>
          <p:cNvSpPr>
            <a:spLocks noGrp="1"/>
          </p:cNvSpPr>
          <p:nvPr>
            <p:ph idx="1"/>
          </p:nvPr>
        </p:nvSpPr>
        <p:spPr>
          <a:xfrm>
            <a:off x="2434394" y="1895537"/>
            <a:ext cx="7323211" cy="3590863"/>
          </a:xfrm>
        </p:spPr>
        <p:txBody>
          <a:bodyPr anchor="ctr">
            <a:noAutofit/>
          </a:bodyPr>
          <a:lstStyle/>
          <a:p>
            <a:pPr marL="457200" indent="-457200">
              <a:lnSpc>
                <a:spcPct val="150000"/>
              </a:lnSpc>
              <a:buFont typeface="+mj-lt"/>
              <a:buAutoNum type="arabicPeriod"/>
            </a:pPr>
            <a:r>
              <a:rPr lang="en-US" sz="2000" b="1" dirty="0">
                <a:solidFill>
                  <a:srgbClr val="003462"/>
                </a:solidFill>
              </a:rPr>
              <a:t>A brief history</a:t>
            </a:r>
          </a:p>
          <a:p>
            <a:pPr marL="457200" indent="-457200">
              <a:lnSpc>
                <a:spcPct val="150000"/>
              </a:lnSpc>
              <a:buFont typeface="+mj-lt"/>
              <a:buAutoNum type="arabicPeriod"/>
            </a:pPr>
            <a:r>
              <a:rPr lang="en-US" sz="2000" b="1" dirty="0">
                <a:solidFill>
                  <a:srgbClr val="003462"/>
                </a:solidFill>
              </a:rPr>
              <a:t>Primary model and data sources</a:t>
            </a:r>
          </a:p>
          <a:p>
            <a:pPr marL="971550" lvl="1" indent="-514350">
              <a:lnSpc>
                <a:spcPct val="150000"/>
              </a:lnSpc>
              <a:buFont typeface="+mj-lt"/>
              <a:buAutoNum type="romanLcPeriod"/>
            </a:pPr>
            <a:r>
              <a:rPr lang="en-US" sz="2000" dirty="0">
                <a:solidFill>
                  <a:srgbClr val="003462"/>
                </a:solidFill>
              </a:rPr>
              <a:t>ID modeling workflow</a:t>
            </a:r>
          </a:p>
          <a:p>
            <a:pPr marL="971550" lvl="1" indent="-514350">
              <a:lnSpc>
                <a:spcPct val="150000"/>
              </a:lnSpc>
              <a:buFont typeface="+mj-lt"/>
              <a:buAutoNum type="romanLcPeriod"/>
            </a:pPr>
            <a:r>
              <a:rPr lang="en-US" sz="2000" dirty="0">
                <a:solidFill>
                  <a:srgbClr val="003462"/>
                </a:solidFill>
              </a:rPr>
              <a:t>SEIR model</a:t>
            </a:r>
          </a:p>
          <a:p>
            <a:pPr marL="457200" indent="-457200">
              <a:lnSpc>
                <a:spcPct val="150000"/>
              </a:lnSpc>
              <a:buFont typeface="+mj-lt"/>
              <a:buAutoNum type="arabicPeriod"/>
            </a:pPr>
            <a:r>
              <a:rPr lang="en-US" sz="2000" b="1" dirty="0">
                <a:solidFill>
                  <a:srgbClr val="003462"/>
                </a:solidFill>
              </a:rPr>
              <a:t>How we use modeling</a:t>
            </a:r>
          </a:p>
          <a:p>
            <a:pPr marL="971550" lvl="1" indent="-514350">
              <a:lnSpc>
                <a:spcPct val="150000"/>
              </a:lnSpc>
              <a:buFont typeface="+mj-lt"/>
              <a:buAutoNum type="romanLcPeriod"/>
            </a:pPr>
            <a:r>
              <a:rPr lang="en-US" sz="2000" dirty="0">
                <a:solidFill>
                  <a:srgbClr val="003462"/>
                </a:solidFill>
              </a:rPr>
              <a:t>Modeling to inform policy decisions</a:t>
            </a:r>
          </a:p>
          <a:p>
            <a:pPr marL="971550" lvl="1" indent="-514350">
              <a:lnSpc>
                <a:spcPct val="150000"/>
              </a:lnSpc>
              <a:buFont typeface="+mj-lt"/>
              <a:buAutoNum type="romanLcPeriod"/>
            </a:pPr>
            <a:r>
              <a:rPr lang="en-US" sz="2000" dirty="0">
                <a:solidFill>
                  <a:srgbClr val="003462"/>
                </a:solidFill>
              </a:rPr>
              <a:t>Implementing health equity into modeling</a:t>
            </a:r>
          </a:p>
        </p:txBody>
      </p:sp>
      <p:sp>
        <p:nvSpPr>
          <p:cNvPr id="7" name="Title 6">
            <a:extLst>
              <a:ext uri="{FF2B5EF4-FFF2-40B4-BE49-F238E27FC236}">
                <a16:creationId xmlns:a16="http://schemas.microsoft.com/office/drawing/2014/main" id="{E85E01D1-E820-187B-0CE8-3FD4A4FAECE3}"/>
              </a:ext>
            </a:extLst>
          </p:cNvPr>
          <p:cNvSpPr>
            <a:spLocks noGrp="1"/>
          </p:cNvSpPr>
          <p:nvPr>
            <p:ph type="title"/>
          </p:nvPr>
        </p:nvSpPr>
        <p:spPr/>
        <p:txBody>
          <a:bodyPr/>
          <a:lstStyle/>
          <a:p>
            <a:r>
              <a:rPr lang="en-US" b="1" dirty="0"/>
              <a:t>Outline</a:t>
            </a:r>
          </a:p>
        </p:txBody>
      </p:sp>
      <p:sp>
        <p:nvSpPr>
          <p:cNvPr id="9" name="Slide Number Placeholder 3">
            <a:extLst>
              <a:ext uri="{FF2B5EF4-FFF2-40B4-BE49-F238E27FC236}">
                <a16:creationId xmlns:a16="http://schemas.microsoft.com/office/drawing/2014/main" id="{5E09B12E-ADE0-4FA9-9150-C0476BECA74D}"/>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13" name="Oval 12">
            <a:extLst>
              <a:ext uri="{FF2B5EF4-FFF2-40B4-BE49-F238E27FC236}">
                <a16:creationId xmlns:a16="http://schemas.microsoft.com/office/drawing/2014/main" id="{2977AA6B-E042-03F1-F51C-9649F8417E2D}"/>
              </a:ext>
            </a:extLst>
          </p:cNvPr>
          <p:cNvSpPr/>
          <p:nvPr/>
        </p:nvSpPr>
        <p:spPr>
          <a:xfrm>
            <a:off x="11094187" y="311802"/>
            <a:ext cx="714504" cy="714504"/>
          </a:xfrm>
          <a:prstGeom prst="ellipse">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umbtack - Pin Icon White Transparent | Full Size PNG Download | SeekPNG">
            <a:extLst>
              <a:ext uri="{FF2B5EF4-FFF2-40B4-BE49-F238E27FC236}">
                <a16:creationId xmlns:a16="http://schemas.microsoft.com/office/drawing/2014/main" id="{E557B636-0A8A-08AF-FCCE-94985E3328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61884" y="455043"/>
            <a:ext cx="403146" cy="4039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2515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419D6-C0D0-408B-9C28-DF66C725A88F}"/>
              </a:ext>
            </a:extLst>
          </p:cNvPr>
          <p:cNvSpPr>
            <a:spLocks noGrp="1"/>
          </p:cNvSpPr>
          <p:nvPr>
            <p:ph idx="1"/>
          </p:nvPr>
        </p:nvSpPr>
        <p:spPr>
          <a:xfrm>
            <a:off x="2444205" y="2166440"/>
            <a:ext cx="7303590" cy="805784"/>
          </a:xfrm>
        </p:spPr>
        <p:txBody>
          <a:bodyPr anchor="ctr">
            <a:noAutofit/>
          </a:bodyPr>
          <a:lstStyle/>
          <a:p>
            <a:pPr marL="0" indent="0" algn="ctr">
              <a:lnSpc>
                <a:spcPct val="100000"/>
              </a:lnSpc>
              <a:buNone/>
            </a:pPr>
            <a:r>
              <a:rPr lang="en-US" sz="2200" b="1" dirty="0">
                <a:solidFill>
                  <a:srgbClr val="003462"/>
                </a:solidFill>
              </a:rPr>
              <a:t>What barriers do you face in working with outside partners on data science projects during public health emergencies?</a:t>
            </a:r>
            <a:endParaRPr lang="en-US" sz="2200" b="1" dirty="0">
              <a:solidFill>
                <a:srgbClr val="003462"/>
              </a:solidFill>
              <a:effectLst/>
            </a:endParaRPr>
          </a:p>
        </p:txBody>
      </p:sp>
      <p:sp>
        <p:nvSpPr>
          <p:cNvPr id="2" name="Title 1">
            <a:extLst>
              <a:ext uri="{FF2B5EF4-FFF2-40B4-BE49-F238E27FC236}">
                <a16:creationId xmlns:a16="http://schemas.microsoft.com/office/drawing/2014/main" id="{05BE0329-F832-493A-8D71-E561C6E5217C}"/>
              </a:ext>
            </a:extLst>
          </p:cNvPr>
          <p:cNvSpPr>
            <a:spLocks noGrp="1"/>
          </p:cNvSpPr>
          <p:nvPr>
            <p:ph type="title"/>
          </p:nvPr>
        </p:nvSpPr>
        <p:spPr>
          <a:xfrm>
            <a:off x="2209799" y="669054"/>
            <a:ext cx="7772400" cy="805784"/>
          </a:xfrm>
        </p:spPr>
        <p:txBody>
          <a:bodyPr>
            <a:normAutofit/>
          </a:bodyPr>
          <a:lstStyle/>
          <a:p>
            <a:r>
              <a:rPr lang="en-US" sz="3000" b="1" dirty="0">
                <a:ea typeface="Verdana" panose="020B0604030504040204" pitchFamily="34" charset="0"/>
              </a:rPr>
              <a:t>Question for the Audience</a:t>
            </a:r>
          </a:p>
        </p:txBody>
      </p:sp>
      <p:sp>
        <p:nvSpPr>
          <p:cNvPr id="9" name="Slide Number Placeholder 3">
            <a:extLst>
              <a:ext uri="{FF2B5EF4-FFF2-40B4-BE49-F238E27FC236}">
                <a16:creationId xmlns:a16="http://schemas.microsoft.com/office/drawing/2014/main" id="{5E09B12E-ADE0-4FA9-9150-C0476BECA74D}"/>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TextBox 5">
            <a:extLst>
              <a:ext uri="{FF2B5EF4-FFF2-40B4-BE49-F238E27FC236}">
                <a16:creationId xmlns:a16="http://schemas.microsoft.com/office/drawing/2014/main" id="{772029A1-F584-F4B8-22B6-F8B05B435718}"/>
              </a:ext>
            </a:extLst>
          </p:cNvPr>
          <p:cNvSpPr txBox="1"/>
          <p:nvPr/>
        </p:nvSpPr>
        <p:spPr>
          <a:xfrm>
            <a:off x="3878405" y="3119984"/>
            <a:ext cx="5488879" cy="2343655"/>
          </a:xfrm>
          <a:prstGeom prst="rect">
            <a:avLst/>
          </a:prstGeom>
          <a:noFill/>
        </p:spPr>
        <p:txBody>
          <a:bodyPr wrap="square">
            <a:spAutoFit/>
          </a:bodyPr>
          <a:lstStyle/>
          <a:p>
            <a:pPr marL="342900" indent="-342900">
              <a:lnSpc>
                <a:spcPct val="150000"/>
              </a:lnSpc>
              <a:buFont typeface="+mj-lt"/>
              <a:buAutoNum type="alphaUcPeriod"/>
            </a:pPr>
            <a:r>
              <a:rPr lang="en-US" sz="2000" dirty="0">
                <a:cs typeface="Segoe UI" panose="020B0502040204020203" pitchFamily="34" charset="0"/>
              </a:rPr>
              <a:t>Access to data</a:t>
            </a:r>
          </a:p>
          <a:p>
            <a:pPr marL="342900" indent="-342900">
              <a:lnSpc>
                <a:spcPct val="150000"/>
              </a:lnSpc>
              <a:buFont typeface="+mj-lt"/>
              <a:buAutoNum type="alphaUcPeriod"/>
            </a:pPr>
            <a:r>
              <a:rPr lang="en-US" sz="2000" dirty="0">
                <a:cs typeface="Segoe UI" panose="020B0502040204020203" pitchFamily="34" charset="0"/>
              </a:rPr>
              <a:t>Access to suitable partners</a:t>
            </a:r>
          </a:p>
          <a:p>
            <a:pPr marL="342900" indent="-342900">
              <a:lnSpc>
                <a:spcPct val="150000"/>
              </a:lnSpc>
              <a:buFont typeface="+mj-lt"/>
              <a:buAutoNum type="alphaUcPeriod"/>
            </a:pPr>
            <a:r>
              <a:rPr lang="en-US" sz="2000" dirty="0">
                <a:cs typeface="Segoe UI" panose="020B0502040204020203" pitchFamily="34" charset="0"/>
              </a:rPr>
              <a:t>Data sharing challenges</a:t>
            </a:r>
          </a:p>
          <a:p>
            <a:pPr marL="342900" indent="-342900">
              <a:lnSpc>
                <a:spcPct val="150000"/>
              </a:lnSpc>
              <a:buFont typeface="+mj-lt"/>
              <a:buAutoNum type="alphaUcPeriod"/>
            </a:pPr>
            <a:r>
              <a:rPr lang="en-US" sz="2000" dirty="0">
                <a:cs typeface="Segoe UI" panose="020B0502040204020203" pitchFamily="34" charset="0"/>
              </a:rPr>
              <a:t>Communicating needs and capabilities</a:t>
            </a:r>
          </a:p>
          <a:p>
            <a:pPr marL="342900" indent="-342900">
              <a:lnSpc>
                <a:spcPct val="150000"/>
              </a:lnSpc>
              <a:buFont typeface="+mj-lt"/>
              <a:buAutoNum type="alphaUcPeriod"/>
            </a:pPr>
            <a:r>
              <a:rPr lang="en-US" sz="2000" dirty="0">
                <a:cs typeface="Segoe UI" panose="020B0502040204020203" pitchFamily="34" charset="0"/>
              </a:rPr>
              <a:t>Other (Type in chat)</a:t>
            </a:r>
            <a:endParaRPr lang="en-US" sz="2000" dirty="0"/>
          </a:p>
        </p:txBody>
      </p:sp>
      <p:sp>
        <p:nvSpPr>
          <p:cNvPr id="7" name="Oval 6">
            <a:extLst>
              <a:ext uri="{FF2B5EF4-FFF2-40B4-BE49-F238E27FC236}">
                <a16:creationId xmlns:a16="http://schemas.microsoft.com/office/drawing/2014/main" id="{4E96EE17-ECEA-9476-50A8-C297B9603120}"/>
              </a:ext>
            </a:extLst>
          </p:cNvPr>
          <p:cNvSpPr/>
          <p:nvPr/>
        </p:nvSpPr>
        <p:spPr>
          <a:xfrm>
            <a:off x="11094187" y="311802"/>
            <a:ext cx="714504" cy="714504"/>
          </a:xfrm>
          <a:prstGeom prst="ellipse">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37F90FB2-0263-9429-0786-5E4C3B01BC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07332" y="424947"/>
            <a:ext cx="488213" cy="488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939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E4B16-D674-0792-C161-18BC1C178E96}"/>
              </a:ext>
              <a:ext uri="{C183D7F6-B498-43B3-948B-1728B52AA6E4}">
                <adec:decorative xmlns:adec="http://schemas.microsoft.com/office/drawing/2017/decorative" val="1"/>
              </a:ext>
            </a:extLst>
          </p:cNvPr>
          <p:cNvSpPr/>
          <p:nvPr/>
        </p:nvSpPr>
        <p:spPr>
          <a:xfrm>
            <a:off x="0" y="2716909"/>
            <a:ext cx="7863839" cy="1490134"/>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Slide Number Placeholder 3">
            <a:extLst>
              <a:ext uri="{FF2B5EF4-FFF2-40B4-BE49-F238E27FC236}">
                <a16:creationId xmlns:a16="http://schemas.microsoft.com/office/drawing/2014/main" id="{5BA26B50-C4C6-A6C0-D64F-8343CD85C7F9}"/>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schemeClr val="bg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bg1"/>
              </a:solidFill>
              <a:effectLst/>
              <a:uLnTx/>
              <a:uFillTx/>
              <a:latin typeface="Verdana"/>
              <a:ea typeface="+mn-ea"/>
              <a:cs typeface="+mn-cs"/>
            </a:endParaRPr>
          </a:p>
        </p:txBody>
      </p:sp>
      <p:sp>
        <p:nvSpPr>
          <p:cNvPr id="10" name="Title 1">
            <a:extLst>
              <a:ext uri="{FF2B5EF4-FFF2-40B4-BE49-F238E27FC236}">
                <a16:creationId xmlns:a16="http://schemas.microsoft.com/office/drawing/2014/main" id="{6C750788-FA3E-2C2E-A0C9-187584942E10}"/>
              </a:ext>
            </a:extLst>
          </p:cNvPr>
          <p:cNvSpPr>
            <a:spLocks noGrp="1"/>
          </p:cNvSpPr>
          <p:nvPr>
            <p:ph type="title"/>
          </p:nvPr>
        </p:nvSpPr>
        <p:spPr>
          <a:xfrm>
            <a:off x="838199" y="3026108"/>
            <a:ext cx="7620001" cy="805784"/>
          </a:xfrm>
        </p:spPr>
        <p:txBody>
          <a:bodyPr vert="horz" lIns="91440" tIns="45720" rIns="91440" bIns="45720" rtlCol="0" anchor="ctr">
            <a:noAutofit/>
          </a:bodyPr>
          <a:lstStyle/>
          <a:p>
            <a:r>
              <a:rPr lang="en-US" b="1" dirty="0">
                <a:solidFill>
                  <a:schemeClr val="tx1"/>
                </a:solidFill>
                <a:ea typeface="Verdana" panose="020B0604030504040204" pitchFamily="34" charset="0"/>
                <a:cs typeface="Arial" panose="020B0604020202020204" pitchFamily="34" charset="0"/>
              </a:rPr>
              <a:t>How we use modeling</a:t>
            </a:r>
          </a:p>
        </p:txBody>
      </p:sp>
    </p:spTree>
    <p:custDataLst>
      <p:tags r:id="rId1"/>
    </p:custDataLst>
    <p:extLst>
      <p:ext uri="{BB962C8B-B14F-4D97-AF65-F5344CB8AC3E}">
        <p14:creationId xmlns:p14="http://schemas.microsoft.com/office/powerpoint/2010/main" val="156892494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7" name="Content Placeholder 6">
            <a:extLst>
              <a:ext uri="{FF2B5EF4-FFF2-40B4-BE49-F238E27FC236}">
                <a16:creationId xmlns:a16="http://schemas.microsoft.com/office/drawing/2014/main" id="{45C16704-C03A-16DA-1839-C98426E414EA}"/>
              </a:ext>
            </a:extLst>
          </p:cNvPr>
          <p:cNvSpPr>
            <a:spLocks noGrp="1"/>
          </p:cNvSpPr>
          <p:nvPr>
            <p:ph sz="quarter" idx="12"/>
          </p:nvPr>
        </p:nvSpPr>
        <p:spPr>
          <a:xfrm>
            <a:off x="838199" y="1589771"/>
            <a:ext cx="6870405" cy="4516389"/>
          </a:xfrm>
        </p:spPr>
        <p:txBody>
          <a:bodyPr anchor="ctr">
            <a:normAutofit/>
          </a:bodyPr>
          <a:lstStyle/>
          <a:p>
            <a:pPr marL="0" indent="0">
              <a:lnSpc>
                <a:spcPct val="150000"/>
              </a:lnSpc>
              <a:buNone/>
            </a:pPr>
            <a:r>
              <a:rPr lang="en-US" sz="1800" dirty="0"/>
              <a:t>Population diagnostic machine: </a:t>
            </a:r>
          </a:p>
          <a:p>
            <a:pPr marL="0" indent="0">
              <a:lnSpc>
                <a:spcPct val="150000"/>
              </a:lnSpc>
              <a:buNone/>
            </a:pPr>
            <a:r>
              <a:rPr lang="en-US" sz="1800" b="1" dirty="0">
                <a:solidFill>
                  <a:srgbClr val="003462"/>
                </a:solidFill>
              </a:rPr>
              <a:t>What is currently happening with disease transmission?</a:t>
            </a:r>
            <a:endParaRPr lang="en-US" sz="1800" dirty="0"/>
          </a:p>
          <a:p>
            <a:pPr>
              <a:lnSpc>
                <a:spcPct val="150000"/>
              </a:lnSpc>
              <a:buFont typeface="Wingdings" panose="05000000000000000000" pitchFamily="2" charset="2"/>
              <a:buChar char="§"/>
            </a:pPr>
            <a:r>
              <a:rPr lang="en-US" sz="1800" dirty="0"/>
              <a:t>R effective</a:t>
            </a:r>
          </a:p>
          <a:p>
            <a:pPr>
              <a:lnSpc>
                <a:spcPct val="150000"/>
              </a:lnSpc>
              <a:buFont typeface="Wingdings" panose="05000000000000000000" pitchFamily="2" charset="2"/>
              <a:buChar char="§"/>
            </a:pPr>
            <a:r>
              <a:rPr lang="en-US" sz="1800" dirty="0"/>
              <a:t>Prevalence</a:t>
            </a:r>
          </a:p>
          <a:p>
            <a:pPr>
              <a:lnSpc>
                <a:spcPct val="150000"/>
              </a:lnSpc>
              <a:buFont typeface="Wingdings" panose="05000000000000000000" pitchFamily="2" charset="2"/>
              <a:buChar char="§"/>
            </a:pPr>
            <a:r>
              <a:rPr lang="en-US" sz="1800" dirty="0"/>
              <a:t>Immunity</a:t>
            </a:r>
          </a:p>
        </p:txBody>
      </p:sp>
      <p:sp>
        <p:nvSpPr>
          <p:cNvPr id="3" name="Title 2">
            <a:extLst>
              <a:ext uri="{FF2B5EF4-FFF2-40B4-BE49-F238E27FC236}">
                <a16:creationId xmlns:a16="http://schemas.microsoft.com/office/drawing/2014/main" id="{B1B1FF36-9554-F240-9067-371BCEBD19A1}"/>
              </a:ext>
            </a:extLst>
          </p:cNvPr>
          <p:cNvSpPr>
            <a:spLocks noGrp="1"/>
          </p:cNvSpPr>
          <p:nvPr>
            <p:ph type="title"/>
          </p:nvPr>
        </p:nvSpPr>
        <p:spPr/>
        <p:txBody>
          <a:bodyPr/>
          <a:lstStyle/>
          <a:p>
            <a:r>
              <a:rPr lang="en-US" sz="2500" b="1" dirty="0">
                <a:ea typeface="Verdana" panose="020B0604030504040204" pitchFamily="34" charset="0"/>
              </a:rPr>
              <a:t>Case 1: Current situation</a:t>
            </a:r>
            <a:endParaRPr lang="en-US" sz="2500" b="1" dirty="0"/>
          </a:p>
        </p:txBody>
      </p:sp>
      <p:pic>
        <p:nvPicPr>
          <p:cNvPr id="2" name="Picture 1">
            <a:extLst>
              <a:ext uri="{FF2B5EF4-FFF2-40B4-BE49-F238E27FC236}">
                <a16:creationId xmlns:a16="http://schemas.microsoft.com/office/drawing/2014/main" id="{620896A7-B171-9A89-0A77-CA412719A717}"/>
              </a:ext>
            </a:extLst>
          </p:cNvPr>
          <p:cNvPicPr>
            <a:picLocks noChangeAspect="1"/>
          </p:cNvPicPr>
          <p:nvPr/>
        </p:nvPicPr>
        <p:blipFill>
          <a:blip r:embed="rId4"/>
          <a:stretch>
            <a:fillRect/>
          </a:stretch>
        </p:blipFill>
        <p:spPr>
          <a:xfrm>
            <a:off x="8110380" y="1295663"/>
            <a:ext cx="3743156" cy="2133337"/>
          </a:xfrm>
          <a:prstGeom prst="rect">
            <a:avLst/>
          </a:prstGeom>
          <a:noFill/>
          <a:ln>
            <a:solidFill>
              <a:schemeClr val="tx1">
                <a:lumMod val="50000"/>
                <a:lumOff val="50000"/>
              </a:schemeClr>
            </a:solidFill>
          </a:ln>
        </p:spPr>
      </p:pic>
      <p:pic>
        <p:nvPicPr>
          <p:cNvPr id="4" name="Google Shape;79;p17">
            <a:extLst>
              <a:ext uri="{FF2B5EF4-FFF2-40B4-BE49-F238E27FC236}">
                <a16:creationId xmlns:a16="http://schemas.microsoft.com/office/drawing/2014/main" id="{110CE5AC-981C-3083-2921-6B91C13F3F84}"/>
              </a:ext>
            </a:extLst>
          </p:cNvPr>
          <p:cNvPicPr preferRelativeResize="0">
            <a:picLocks/>
          </p:cNvPicPr>
          <p:nvPr/>
        </p:nvPicPr>
        <p:blipFill rotWithShape="1">
          <a:blip r:embed="rId5">
            <a:alphaModFix/>
          </a:blip>
          <a:srcRect t="46230"/>
          <a:stretch/>
        </p:blipFill>
        <p:spPr>
          <a:xfrm>
            <a:off x="6975392" y="4247356"/>
            <a:ext cx="4878144" cy="1858024"/>
          </a:xfrm>
          <a:prstGeom prst="rect">
            <a:avLst/>
          </a:prstGeom>
          <a:noFill/>
          <a:ln>
            <a:noFill/>
          </a:ln>
        </p:spPr>
      </p:pic>
    </p:spTree>
    <p:custDataLst>
      <p:tags r:id="rId1"/>
    </p:custDataLst>
    <p:extLst>
      <p:ext uri="{BB962C8B-B14F-4D97-AF65-F5344CB8AC3E}">
        <p14:creationId xmlns:p14="http://schemas.microsoft.com/office/powerpoint/2010/main" val="3458674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laboratory equipment, plastic bottle, solvent&#10;&#10;Description automatically generated">
            <a:extLst>
              <a:ext uri="{FF2B5EF4-FFF2-40B4-BE49-F238E27FC236}">
                <a16:creationId xmlns:a16="http://schemas.microsoft.com/office/drawing/2014/main" id="{D7934FCE-A954-5665-8151-4340F08801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83636" y="938213"/>
            <a:ext cx="3408363" cy="5919787"/>
          </a:xfrm>
          <a:prstGeom prst="rect">
            <a:avLst/>
          </a:prstGeom>
        </p:spPr>
      </p:pic>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3" name="Title 2">
            <a:extLst>
              <a:ext uri="{FF2B5EF4-FFF2-40B4-BE49-F238E27FC236}">
                <a16:creationId xmlns:a16="http://schemas.microsoft.com/office/drawing/2014/main" id="{B1B1FF36-9554-F240-9067-371BCEBD19A1}"/>
              </a:ext>
            </a:extLst>
          </p:cNvPr>
          <p:cNvSpPr>
            <a:spLocks noGrp="1"/>
          </p:cNvSpPr>
          <p:nvPr>
            <p:ph type="title"/>
          </p:nvPr>
        </p:nvSpPr>
        <p:spPr/>
        <p:txBody>
          <a:bodyPr/>
          <a:lstStyle/>
          <a:p>
            <a:r>
              <a:rPr lang="en-US" sz="2500" b="1" dirty="0">
                <a:ea typeface="Verdana" panose="020B0604030504040204" pitchFamily="34" charset="0"/>
              </a:rPr>
              <a:t>Case 2: Scenario projections</a:t>
            </a:r>
            <a:endParaRPr lang="en-US" sz="2500" b="1" dirty="0"/>
          </a:p>
        </p:txBody>
      </p:sp>
      <p:sp>
        <p:nvSpPr>
          <p:cNvPr id="6" name="Content Placeholder 6">
            <a:extLst>
              <a:ext uri="{FF2B5EF4-FFF2-40B4-BE49-F238E27FC236}">
                <a16:creationId xmlns:a16="http://schemas.microsoft.com/office/drawing/2014/main" id="{DD9A601A-FA26-6F91-7D5E-62BF8CC75ACC}"/>
              </a:ext>
            </a:extLst>
          </p:cNvPr>
          <p:cNvSpPr>
            <a:spLocks noGrp="1"/>
          </p:cNvSpPr>
          <p:nvPr>
            <p:ph sz="quarter" idx="12"/>
          </p:nvPr>
        </p:nvSpPr>
        <p:spPr>
          <a:xfrm>
            <a:off x="838200" y="1589771"/>
            <a:ext cx="5759824" cy="4516389"/>
          </a:xfrm>
        </p:spPr>
        <p:txBody>
          <a:bodyPr anchor="ctr">
            <a:normAutofit/>
          </a:bodyPr>
          <a:lstStyle/>
          <a:p>
            <a:pPr>
              <a:lnSpc>
                <a:spcPct val="150000"/>
              </a:lnSpc>
              <a:buFont typeface="Wingdings" panose="05000000000000000000" pitchFamily="2" charset="2"/>
              <a:buChar char="§"/>
            </a:pPr>
            <a:r>
              <a:rPr lang="en-US" sz="1800" dirty="0"/>
              <a:t>Projections require additional assumptions:</a:t>
            </a:r>
          </a:p>
          <a:p>
            <a:pPr lvl="1">
              <a:lnSpc>
                <a:spcPct val="150000"/>
              </a:lnSpc>
              <a:buFont typeface="Wingdings" panose="05000000000000000000" pitchFamily="2" charset="2"/>
              <a:buChar char="§"/>
            </a:pPr>
            <a:r>
              <a:rPr lang="en-US" sz="1800" dirty="0"/>
              <a:t>Future changes in transmission (Seasonal, Behavioral)</a:t>
            </a:r>
          </a:p>
          <a:p>
            <a:pPr lvl="1">
              <a:lnSpc>
                <a:spcPct val="150000"/>
              </a:lnSpc>
              <a:buFont typeface="Wingdings" panose="05000000000000000000" pitchFamily="2" charset="2"/>
              <a:buChar char="§"/>
            </a:pPr>
            <a:r>
              <a:rPr lang="en-US" sz="1800" dirty="0"/>
              <a:t>Future vaccination rates</a:t>
            </a:r>
          </a:p>
          <a:p>
            <a:pPr lvl="1">
              <a:lnSpc>
                <a:spcPct val="150000"/>
              </a:lnSpc>
              <a:buFont typeface="Wingdings" panose="05000000000000000000" pitchFamily="2" charset="2"/>
              <a:buChar char="§"/>
            </a:pPr>
            <a:r>
              <a:rPr lang="en-US" sz="1800" dirty="0"/>
              <a:t>New variant properties</a:t>
            </a:r>
          </a:p>
          <a:p>
            <a:pPr>
              <a:lnSpc>
                <a:spcPct val="150000"/>
              </a:lnSpc>
              <a:buFont typeface="Wingdings" panose="05000000000000000000" pitchFamily="2" charset="2"/>
              <a:buChar char="§"/>
            </a:pPr>
            <a:r>
              <a:rPr lang="en-US" sz="1800" dirty="0"/>
              <a:t>Projections based on assumptions about the effect of specific scenarios on future transmission</a:t>
            </a:r>
          </a:p>
          <a:p>
            <a:pPr>
              <a:lnSpc>
                <a:spcPct val="150000"/>
              </a:lnSpc>
              <a:buFont typeface="Wingdings" panose="05000000000000000000" pitchFamily="2" charset="2"/>
              <a:buChar char="§"/>
            </a:pPr>
            <a:r>
              <a:rPr lang="en-US" sz="1800" dirty="0"/>
              <a:t>Transmission assumptions feed into the model to project future admissions</a:t>
            </a:r>
          </a:p>
        </p:txBody>
      </p:sp>
    </p:spTree>
    <p:custDataLst>
      <p:tags r:id="rId1"/>
    </p:custDataLst>
    <p:extLst>
      <p:ext uri="{BB962C8B-B14F-4D97-AF65-F5344CB8AC3E}">
        <p14:creationId xmlns:p14="http://schemas.microsoft.com/office/powerpoint/2010/main" val="210992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6DFA230-610B-5FC5-25F7-81FA5AEE71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9063" y="2258510"/>
            <a:ext cx="7113874" cy="3089067"/>
          </a:xfrm>
          <a:prstGeom prst="rect">
            <a:avLst/>
          </a:prstGeom>
        </p:spPr>
      </p:pic>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b="1" dirty="0">
                <a:ea typeface="Verdana" panose="020B0604030504040204" pitchFamily="34" charset="0"/>
              </a:rPr>
              <a:t>Case 2: Scenario projections</a:t>
            </a:r>
          </a:p>
        </p:txBody>
      </p:sp>
      <p:cxnSp>
        <p:nvCxnSpPr>
          <p:cNvPr id="15" name="Straight Arrow Connector 14">
            <a:extLst>
              <a:ext uri="{FF2B5EF4-FFF2-40B4-BE49-F238E27FC236}">
                <a16:creationId xmlns:a16="http://schemas.microsoft.com/office/drawing/2014/main" id="{B606934D-B69C-16D1-2174-F033DA911F9E}"/>
              </a:ext>
            </a:extLst>
          </p:cNvPr>
          <p:cNvCxnSpPr>
            <a:cxnSpLocks/>
          </p:cNvCxnSpPr>
          <p:nvPr/>
        </p:nvCxnSpPr>
        <p:spPr>
          <a:xfrm>
            <a:off x="7840840" y="1788807"/>
            <a:ext cx="0" cy="43540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9A8643A-9367-9164-E352-859369B3B18B}"/>
              </a:ext>
            </a:extLst>
          </p:cNvPr>
          <p:cNvSpPr txBox="1"/>
          <p:nvPr/>
        </p:nvSpPr>
        <p:spPr>
          <a:xfrm>
            <a:off x="6442623" y="1295530"/>
            <a:ext cx="2701377" cy="493277"/>
          </a:xfrm>
          <a:prstGeom prst="rect">
            <a:avLst/>
          </a:prstGeom>
          <a:noFill/>
        </p:spPr>
        <p:txBody>
          <a:bodyPr wrap="none" rtlCol="0">
            <a:spAutoFit/>
          </a:bodyPr>
          <a:lstStyle/>
          <a:p>
            <a:r>
              <a:rPr lang="en-US" sz="2400" dirty="0"/>
              <a:t>Infection Epi-curve</a:t>
            </a:r>
          </a:p>
        </p:txBody>
      </p:sp>
      <p:sp>
        <p:nvSpPr>
          <p:cNvPr id="17" name="TextBox 16">
            <a:extLst>
              <a:ext uri="{FF2B5EF4-FFF2-40B4-BE49-F238E27FC236}">
                <a16:creationId xmlns:a16="http://schemas.microsoft.com/office/drawing/2014/main" id="{0C12EDEA-C374-96C3-3E2E-2D0837D81E48}"/>
              </a:ext>
            </a:extLst>
          </p:cNvPr>
          <p:cNvSpPr txBox="1"/>
          <p:nvPr/>
        </p:nvSpPr>
        <p:spPr>
          <a:xfrm>
            <a:off x="2585906" y="1306872"/>
            <a:ext cx="2872038" cy="493277"/>
          </a:xfrm>
          <a:prstGeom prst="rect">
            <a:avLst/>
          </a:prstGeom>
          <a:noFill/>
        </p:spPr>
        <p:txBody>
          <a:bodyPr wrap="none" rtlCol="0">
            <a:spAutoFit/>
          </a:bodyPr>
          <a:lstStyle/>
          <a:p>
            <a:r>
              <a:rPr lang="en-US" sz="2400" dirty="0"/>
              <a:t>Hospital Admissions</a:t>
            </a:r>
          </a:p>
        </p:txBody>
      </p:sp>
      <p:cxnSp>
        <p:nvCxnSpPr>
          <p:cNvPr id="18" name="Straight Arrow Connector 17">
            <a:extLst>
              <a:ext uri="{FF2B5EF4-FFF2-40B4-BE49-F238E27FC236}">
                <a16:creationId xmlns:a16="http://schemas.microsoft.com/office/drawing/2014/main" id="{A5E6E85C-4920-D6C1-6F63-1AEB55AAE221}"/>
              </a:ext>
            </a:extLst>
          </p:cNvPr>
          <p:cNvCxnSpPr>
            <a:cxnSpLocks/>
          </p:cNvCxnSpPr>
          <p:nvPr/>
        </p:nvCxnSpPr>
        <p:spPr>
          <a:xfrm flipV="1">
            <a:off x="5854094" y="1542169"/>
            <a:ext cx="444848" cy="1134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A60B6D-51D6-BB67-B955-1E9E25F29092}"/>
              </a:ext>
            </a:extLst>
          </p:cNvPr>
          <p:cNvCxnSpPr>
            <a:cxnSpLocks/>
          </p:cNvCxnSpPr>
          <p:nvPr/>
        </p:nvCxnSpPr>
        <p:spPr>
          <a:xfrm flipH="1">
            <a:off x="4683727" y="5216898"/>
            <a:ext cx="595062" cy="74087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5D6620-7A62-F5D7-2C4B-AEC7C8C0D198}"/>
              </a:ext>
            </a:extLst>
          </p:cNvPr>
          <p:cNvSpPr txBox="1"/>
          <p:nvPr/>
        </p:nvSpPr>
        <p:spPr>
          <a:xfrm>
            <a:off x="3571843" y="5957772"/>
            <a:ext cx="2179636" cy="461665"/>
          </a:xfrm>
          <a:prstGeom prst="rect">
            <a:avLst/>
          </a:prstGeom>
          <a:noFill/>
        </p:spPr>
        <p:txBody>
          <a:bodyPr wrap="none" rtlCol="0">
            <a:spAutoFit/>
          </a:bodyPr>
          <a:lstStyle/>
          <a:p>
            <a:r>
              <a:rPr lang="en-US" sz="2400" b="1" dirty="0">
                <a:solidFill>
                  <a:srgbClr val="C00000"/>
                </a:solidFill>
              </a:rPr>
              <a:t>Transmission</a:t>
            </a:r>
          </a:p>
        </p:txBody>
      </p:sp>
      <p:sp>
        <p:nvSpPr>
          <p:cNvPr id="21" name="TextBox 20">
            <a:extLst>
              <a:ext uri="{FF2B5EF4-FFF2-40B4-BE49-F238E27FC236}">
                <a16:creationId xmlns:a16="http://schemas.microsoft.com/office/drawing/2014/main" id="{4E7E8A04-35D1-5D9F-B052-AFC587A34C19}"/>
              </a:ext>
            </a:extLst>
          </p:cNvPr>
          <p:cNvSpPr txBox="1"/>
          <p:nvPr/>
        </p:nvSpPr>
        <p:spPr>
          <a:xfrm>
            <a:off x="3873349" y="2292811"/>
            <a:ext cx="582211" cy="369332"/>
          </a:xfrm>
          <a:prstGeom prst="rect">
            <a:avLst/>
          </a:prstGeom>
          <a:noFill/>
        </p:spPr>
        <p:txBody>
          <a:bodyPr wrap="none" rtlCol="0">
            <a:spAutoFit/>
          </a:bodyPr>
          <a:lstStyle/>
          <a:p>
            <a:r>
              <a:rPr lang="en-US" b="1" dirty="0">
                <a:solidFill>
                  <a:srgbClr val="C00000"/>
                </a:solidFill>
              </a:rPr>
              <a:t>IHR</a:t>
            </a:r>
          </a:p>
        </p:txBody>
      </p:sp>
      <p:sp>
        <p:nvSpPr>
          <p:cNvPr id="22" name="TextBox 21">
            <a:extLst>
              <a:ext uri="{FF2B5EF4-FFF2-40B4-BE49-F238E27FC236}">
                <a16:creationId xmlns:a16="http://schemas.microsoft.com/office/drawing/2014/main" id="{1C11F3EA-47F0-924C-5F17-DA173E2E9BD1}"/>
              </a:ext>
            </a:extLst>
          </p:cNvPr>
          <p:cNvSpPr txBox="1"/>
          <p:nvPr/>
        </p:nvSpPr>
        <p:spPr>
          <a:xfrm>
            <a:off x="6976568" y="5628944"/>
            <a:ext cx="2121093" cy="923330"/>
          </a:xfrm>
          <a:prstGeom prst="rect">
            <a:avLst/>
          </a:prstGeom>
          <a:noFill/>
        </p:spPr>
        <p:txBody>
          <a:bodyPr wrap="none" rtlCol="0">
            <a:spAutoFit/>
          </a:bodyPr>
          <a:lstStyle/>
          <a:p>
            <a:r>
              <a:rPr lang="en-US" b="1" dirty="0">
                <a:solidFill>
                  <a:srgbClr val="C00000"/>
                </a:solidFill>
              </a:rPr>
              <a:t>Incubation period</a:t>
            </a:r>
          </a:p>
          <a:p>
            <a:r>
              <a:rPr lang="en-US" b="1" dirty="0">
                <a:solidFill>
                  <a:srgbClr val="C00000"/>
                </a:solidFill>
              </a:rPr>
              <a:t>Infectious period</a:t>
            </a:r>
          </a:p>
          <a:p>
            <a:r>
              <a:rPr lang="en-US" b="1" dirty="0">
                <a:solidFill>
                  <a:srgbClr val="C00000"/>
                </a:solidFill>
              </a:rPr>
              <a:t>Immune escape</a:t>
            </a:r>
          </a:p>
        </p:txBody>
      </p:sp>
      <p:cxnSp>
        <p:nvCxnSpPr>
          <p:cNvPr id="23" name="Straight Arrow Connector 22">
            <a:extLst>
              <a:ext uri="{FF2B5EF4-FFF2-40B4-BE49-F238E27FC236}">
                <a16:creationId xmlns:a16="http://schemas.microsoft.com/office/drawing/2014/main" id="{5F5B2AAB-A2EA-803B-7E4D-3F935D4AB962}"/>
              </a:ext>
            </a:extLst>
          </p:cNvPr>
          <p:cNvCxnSpPr>
            <a:cxnSpLocks/>
          </p:cNvCxnSpPr>
          <p:nvPr/>
        </p:nvCxnSpPr>
        <p:spPr>
          <a:xfrm>
            <a:off x="4164455" y="1809305"/>
            <a:ext cx="0" cy="449205"/>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1C083E7-EA7A-F3B4-0B0A-6B455E63930C}"/>
              </a:ext>
            </a:extLst>
          </p:cNvPr>
          <p:cNvCxnSpPr>
            <a:cxnSpLocks/>
          </p:cNvCxnSpPr>
          <p:nvPr/>
        </p:nvCxnSpPr>
        <p:spPr>
          <a:xfrm>
            <a:off x="7829879" y="5216898"/>
            <a:ext cx="0" cy="412047"/>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Arrow: Up 4">
            <a:extLst>
              <a:ext uri="{FF2B5EF4-FFF2-40B4-BE49-F238E27FC236}">
                <a16:creationId xmlns:a16="http://schemas.microsoft.com/office/drawing/2014/main" id="{F4E5D616-2B6A-19CE-9DB0-AE725716F1C8}"/>
              </a:ext>
            </a:extLst>
          </p:cNvPr>
          <p:cNvSpPr/>
          <p:nvPr/>
        </p:nvSpPr>
        <p:spPr>
          <a:xfrm rot="10800000">
            <a:off x="535212" y="1728809"/>
            <a:ext cx="1034050" cy="4148467"/>
          </a:xfrm>
          <a:prstGeom prst="upArrow">
            <a:avLst/>
          </a:prstGeom>
          <a:solidFill>
            <a:schemeClr val="accent1">
              <a:lumMod val="20000"/>
              <a:lumOff val="80000"/>
              <a:alpha val="49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58ED36-7CCD-ECB5-9D37-ACDE0F54EAF5}"/>
              </a:ext>
            </a:extLst>
          </p:cNvPr>
          <p:cNvSpPr txBox="1"/>
          <p:nvPr/>
        </p:nvSpPr>
        <p:spPr>
          <a:xfrm>
            <a:off x="133244" y="1200803"/>
            <a:ext cx="1622560" cy="461665"/>
          </a:xfrm>
          <a:prstGeom prst="rect">
            <a:avLst/>
          </a:prstGeom>
          <a:noFill/>
        </p:spPr>
        <p:txBody>
          <a:bodyPr wrap="none" rtlCol="0">
            <a:spAutoFit/>
          </a:bodyPr>
          <a:lstStyle/>
          <a:p>
            <a:r>
              <a:rPr lang="en-US" sz="2400" dirty="0">
                <a:solidFill>
                  <a:schemeClr val="accent1">
                    <a:lumMod val="20000"/>
                    <a:lumOff val="80000"/>
                  </a:schemeClr>
                </a:solidFill>
              </a:rPr>
              <a:t>Estimation</a:t>
            </a:r>
          </a:p>
        </p:txBody>
      </p:sp>
    </p:spTree>
    <p:custDataLst>
      <p:tags r:id="rId1"/>
    </p:custDataLst>
    <p:extLst>
      <p:ext uri="{BB962C8B-B14F-4D97-AF65-F5344CB8AC3E}">
        <p14:creationId xmlns:p14="http://schemas.microsoft.com/office/powerpoint/2010/main" val="192717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6DFA230-610B-5FC5-25F7-81FA5AEE71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9063" y="2258510"/>
            <a:ext cx="7113874" cy="3089067"/>
          </a:xfrm>
          <a:prstGeom prst="rect">
            <a:avLst/>
          </a:prstGeom>
        </p:spPr>
      </p:pic>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FB5841A7-EA62-5AEF-4F34-798CEA03392F}"/>
              </a:ext>
            </a:extLst>
          </p:cNvPr>
          <p:cNvSpPr>
            <a:spLocks noGrp="1"/>
          </p:cNvSpPr>
          <p:nvPr>
            <p:ph type="title"/>
          </p:nvPr>
        </p:nvSpPr>
        <p:spPr/>
        <p:txBody>
          <a:bodyPr/>
          <a:lstStyle/>
          <a:p>
            <a:r>
              <a:rPr lang="en-US" sz="2500" b="1" dirty="0">
                <a:ea typeface="Verdana" panose="020B0604030504040204" pitchFamily="34" charset="0"/>
              </a:rPr>
              <a:t>Case 2: Scenario projections</a:t>
            </a:r>
          </a:p>
        </p:txBody>
      </p:sp>
      <p:grpSp>
        <p:nvGrpSpPr>
          <p:cNvPr id="4" name="Group 3">
            <a:extLst>
              <a:ext uri="{FF2B5EF4-FFF2-40B4-BE49-F238E27FC236}">
                <a16:creationId xmlns:a16="http://schemas.microsoft.com/office/drawing/2014/main" id="{4BF75098-DCBA-148A-315F-D26A71088FFA}"/>
              </a:ext>
            </a:extLst>
          </p:cNvPr>
          <p:cNvGrpSpPr/>
          <p:nvPr/>
        </p:nvGrpSpPr>
        <p:grpSpPr>
          <a:xfrm>
            <a:off x="2585906" y="1295530"/>
            <a:ext cx="6558094" cy="5256744"/>
            <a:chOff x="5822763" y="1182574"/>
            <a:chExt cx="6137810" cy="4919859"/>
          </a:xfrm>
        </p:grpSpPr>
        <p:cxnSp>
          <p:nvCxnSpPr>
            <p:cNvPr id="15" name="Straight Arrow Connector 14">
              <a:extLst>
                <a:ext uri="{FF2B5EF4-FFF2-40B4-BE49-F238E27FC236}">
                  <a16:creationId xmlns:a16="http://schemas.microsoft.com/office/drawing/2014/main" id="{B606934D-B69C-16D1-2174-F033DA911F9E}"/>
                </a:ext>
              </a:extLst>
            </p:cNvPr>
            <p:cNvCxnSpPr>
              <a:cxnSpLocks/>
            </p:cNvCxnSpPr>
            <p:nvPr/>
          </p:nvCxnSpPr>
          <p:spPr>
            <a:xfrm>
              <a:off x="10740928" y="1644239"/>
              <a:ext cx="0" cy="407499"/>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9A8643A-9367-9164-E352-859369B3B18B}"/>
                </a:ext>
              </a:extLst>
            </p:cNvPr>
            <p:cNvSpPr txBox="1"/>
            <p:nvPr/>
          </p:nvSpPr>
          <p:spPr>
            <a:xfrm>
              <a:off x="9432317" y="1182574"/>
              <a:ext cx="2528256" cy="461665"/>
            </a:xfrm>
            <a:prstGeom prst="rect">
              <a:avLst/>
            </a:prstGeom>
            <a:noFill/>
          </p:spPr>
          <p:txBody>
            <a:bodyPr wrap="none" rtlCol="0">
              <a:spAutoFit/>
            </a:bodyPr>
            <a:lstStyle/>
            <a:p>
              <a:r>
                <a:rPr lang="en-US" sz="2400" dirty="0"/>
                <a:t>Infection Epi-curve</a:t>
              </a:r>
            </a:p>
          </p:txBody>
        </p:sp>
        <p:sp>
          <p:nvSpPr>
            <p:cNvPr id="17" name="TextBox 16">
              <a:extLst>
                <a:ext uri="{FF2B5EF4-FFF2-40B4-BE49-F238E27FC236}">
                  <a16:creationId xmlns:a16="http://schemas.microsoft.com/office/drawing/2014/main" id="{0C12EDEA-C374-96C3-3E2E-2D0837D81E48}"/>
                </a:ext>
              </a:extLst>
            </p:cNvPr>
            <p:cNvSpPr txBox="1"/>
            <p:nvPr/>
          </p:nvSpPr>
          <p:spPr>
            <a:xfrm>
              <a:off x="5822763" y="1193189"/>
              <a:ext cx="2687980" cy="461665"/>
            </a:xfrm>
            <a:prstGeom prst="rect">
              <a:avLst/>
            </a:prstGeom>
            <a:noFill/>
          </p:spPr>
          <p:txBody>
            <a:bodyPr wrap="none" rtlCol="0">
              <a:spAutoFit/>
            </a:bodyPr>
            <a:lstStyle/>
            <a:p>
              <a:r>
                <a:rPr lang="en-US" sz="2400" dirty="0"/>
                <a:t>Hospital Admissions</a:t>
              </a:r>
            </a:p>
          </p:txBody>
        </p:sp>
        <p:cxnSp>
          <p:nvCxnSpPr>
            <p:cNvPr id="18" name="Straight Arrow Connector 17">
              <a:extLst>
                <a:ext uri="{FF2B5EF4-FFF2-40B4-BE49-F238E27FC236}">
                  <a16:creationId xmlns:a16="http://schemas.microsoft.com/office/drawing/2014/main" id="{A5E6E85C-4920-D6C1-6F63-1AEB55AAE221}"/>
                </a:ext>
              </a:extLst>
            </p:cNvPr>
            <p:cNvCxnSpPr>
              <a:cxnSpLocks/>
            </p:cNvCxnSpPr>
            <p:nvPr/>
          </p:nvCxnSpPr>
          <p:spPr>
            <a:xfrm flipV="1">
              <a:off x="8881505" y="1413407"/>
              <a:ext cx="416339" cy="10615"/>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A60B6D-51D6-BB67-B955-1E9E25F29092}"/>
                </a:ext>
              </a:extLst>
            </p:cNvPr>
            <p:cNvCxnSpPr>
              <a:cxnSpLocks/>
            </p:cNvCxnSpPr>
            <p:nvPr/>
          </p:nvCxnSpPr>
          <p:spPr>
            <a:xfrm flipH="1">
              <a:off x="7786142" y="4852636"/>
              <a:ext cx="556927" cy="693394"/>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5D6620-7A62-F5D7-2C4B-AEC7C8C0D198}"/>
                </a:ext>
              </a:extLst>
            </p:cNvPr>
            <p:cNvSpPr txBox="1"/>
            <p:nvPr/>
          </p:nvSpPr>
          <p:spPr>
            <a:xfrm>
              <a:off x="6745515" y="5546030"/>
              <a:ext cx="2039951" cy="432079"/>
            </a:xfrm>
            <a:prstGeom prst="rect">
              <a:avLst/>
            </a:prstGeom>
            <a:noFill/>
          </p:spPr>
          <p:txBody>
            <a:bodyPr wrap="none" rtlCol="0">
              <a:spAutoFit/>
            </a:bodyPr>
            <a:lstStyle/>
            <a:p>
              <a:r>
                <a:rPr lang="en-US" sz="2400" b="1" dirty="0">
                  <a:solidFill>
                    <a:srgbClr val="C00000"/>
                  </a:solidFill>
                </a:rPr>
                <a:t>Transmission</a:t>
              </a:r>
            </a:p>
          </p:txBody>
        </p:sp>
        <p:sp>
          <p:nvSpPr>
            <p:cNvPr id="21" name="TextBox 20">
              <a:extLst>
                <a:ext uri="{FF2B5EF4-FFF2-40B4-BE49-F238E27FC236}">
                  <a16:creationId xmlns:a16="http://schemas.microsoft.com/office/drawing/2014/main" id="{4E7E8A04-35D1-5D9F-B052-AFC587A34C19}"/>
                </a:ext>
              </a:extLst>
            </p:cNvPr>
            <p:cNvSpPr txBox="1"/>
            <p:nvPr/>
          </p:nvSpPr>
          <p:spPr>
            <a:xfrm>
              <a:off x="7027699" y="2115943"/>
              <a:ext cx="544899" cy="345663"/>
            </a:xfrm>
            <a:prstGeom prst="rect">
              <a:avLst/>
            </a:prstGeom>
            <a:noFill/>
          </p:spPr>
          <p:txBody>
            <a:bodyPr wrap="none" rtlCol="0">
              <a:spAutoFit/>
            </a:bodyPr>
            <a:lstStyle/>
            <a:p>
              <a:r>
                <a:rPr lang="en-US" b="1" dirty="0">
                  <a:solidFill>
                    <a:srgbClr val="C00000"/>
                  </a:solidFill>
                </a:rPr>
                <a:t>IHR</a:t>
              </a:r>
            </a:p>
          </p:txBody>
        </p:sp>
        <p:sp>
          <p:nvSpPr>
            <p:cNvPr id="22" name="TextBox 21">
              <a:extLst>
                <a:ext uri="{FF2B5EF4-FFF2-40B4-BE49-F238E27FC236}">
                  <a16:creationId xmlns:a16="http://schemas.microsoft.com/office/drawing/2014/main" id="{1C11F3EA-47F0-924C-5F17-DA173E2E9BD1}"/>
                </a:ext>
              </a:extLst>
            </p:cNvPr>
            <p:cNvSpPr txBox="1"/>
            <p:nvPr/>
          </p:nvSpPr>
          <p:spPr>
            <a:xfrm>
              <a:off x="9932044" y="5238276"/>
              <a:ext cx="1985160" cy="864157"/>
            </a:xfrm>
            <a:prstGeom prst="rect">
              <a:avLst/>
            </a:prstGeom>
            <a:noFill/>
          </p:spPr>
          <p:txBody>
            <a:bodyPr wrap="none" rtlCol="0">
              <a:spAutoFit/>
            </a:bodyPr>
            <a:lstStyle/>
            <a:p>
              <a:r>
                <a:rPr lang="en-US" b="1" dirty="0">
                  <a:solidFill>
                    <a:srgbClr val="C00000"/>
                  </a:solidFill>
                </a:rPr>
                <a:t>Incubation period</a:t>
              </a:r>
            </a:p>
            <a:p>
              <a:r>
                <a:rPr lang="en-US" b="1" dirty="0">
                  <a:solidFill>
                    <a:srgbClr val="C00000"/>
                  </a:solidFill>
                </a:rPr>
                <a:t>Infectious period</a:t>
              </a:r>
            </a:p>
            <a:p>
              <a:r>
                <a:rPr lang="en-US" b="1" dirty="0">
                  <a:solidFill>
                    <a:srgbClr val="C00000"/>
                  </a:solidFill>
                </a:rPr>
                <a:t>Immune escape</a:t>
              </a:r>
            </a:p>
          </p:txBody>
        </p:sp>
        <p:cxnSp>
          <p:nvCxnSpPr>
            <p:cNvPr id="23" name="Straight Arrow Connector 22">
              <a:extLst>
                <a:ext uri="{FF2B5EF4-FFF2-40B4-BE49-F238E27FC236}">
                  <a16:creationId xmlns:a16="http://schemas.microsoft.com/office/drawing/2014/main" id="{5F5B2AAB-A2EA-803B-7E4D-3F935D4AB962}"/>
                </a:ext>
              </a:extLst>
            </p:cNvPr>
            <p:cNvCxnSpPr>
              <a:cxnSpLocks/>
            </p:cNvCxnSpPr>
            <p:nvPr/>
          </p:nvCxnSpPr>
          <p:spPr>
            <a:xfrm>
              <a:off x="7300149" y="1663423"/>
              <a:ext cx="0" cy="420417"/>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1C083E7-EA7A-F3B4-0B0A-6B455E63930C}"/>
                </a:ext>
              </a:extLst>
            </p:cNvPr>
            <p:cNvCxnSpPr>
              <a:cxnSpLocks/>
            </p:cNvCxnSpPr>
            <p:nvPr/>
          </p:nvCxnSpPr>
          <p:spPr>
            <a:xfrm>
              <a:off x="10730669" y="4852636"/>
              <a:ext cx="0" cy="38564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 name="Arrow: Up 4">
            <a:extLst>
              <a:ext uri="{FF2B5EF4-FFF2-40B4-BE49-F238E27FC236}">
                <a16:creationId xmlns:a16="http://schemas.microsoft.com/office/drawing/2014/main" id="{F4E5D616-2B6A-19CE-9DB0-AE725716F1C8}"/>
              </a:ext>
            </a:extLst>
          </p:cNvPr>
          <p:cNvSpPr/>
          <p:nvPr/>
        </p:nvSpPr>
        <p:spPr>
          <a:xfrm>
            <a:off x="535212" y="1728809"/>
            <a:ext cx="1034050" cy="4148467"/>
          </a:xfrm>
          <a:prstGeom prst="upArrow">
            <a:avLst/>
          </a:prstGeom>
          <a:solidFill>
            <a:schemeClr val="accent1">
              <a:lumMod val="20000"/>
              <a:lumOff val="80000"/>
              <a:alpha val="49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3CD723-A1D9-0C33-421B-1B0EB52A8C11}"/>
              </a:ext>
            </a:extLst>
          </p:cNvPr>
          <p:cNvSpPr txBox="1"/>
          <p:nvPr/>
        </p:nvSpPr>
        <p:spPr>
          <a:xfrm>
            <a:off x="203200" y="5957772"/>
            <a:ext cx="1555234" cy="461665"/>
          </a:xfrm>
          <a:prstGeom prst="rect">
            <a:avLst/>
          </a:prstGeom>
          <a:noFill/>
        </p:spPr>
        <p:txBody>
          <a:bodyPr wrap="none" rtlCol="0">
            <a:spAutoFit/>
          </a:bodyPr>
          <a:lstStyle/>
          <a:p>
            <a:r>
              <a:rPr lang="en-US" sz="2400" dirty="0">
                <a:solidFill>
                  <a:schemeClr val="accent1">
                    <a:lumMod val="20000"/>
                    <a:lumOff val="80000"/>
                  </a:schemeClr>
                </a:solidFill>
              </a:rPr>
              <a:t>Projection</a:t>
            </a:r>
          </a:p>
        </p:txBody>
      </p:sp>
    </p:spTree>
    <p:custDataLst>
      <p:tags r:id="rId1"/>
    </p:custDataLst>
    <p:extLst>
      <p:ext uri="{BB962C8B-B14F-4D97-AF65-F5344CB8AC3E}">
        <p14:creationId xmlns:p14="http://schemas.microsoft.com/office/powerpoint/2010/main" val="268590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all, medical equipment, healthcare&#10;&#10;Description automatically generated">
            <a:extLst>
              <a:ext uri="{FF2B5EF4-FFF2-40B4-BE49-F238E27FC236}">
                <a16:creationId xmlns:a16="http://schemas.microsoft.com/office/drawing/2014/main" id="{44189FEA-5998-ACB8-998D-95C6732C13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83639" y="938212"/>
            <a:ext cx="3408362" cy="5919788"/>
          </a:xfrm>
          <a:prstGeom prst="rect">
            <a:avLst/>
          </a:prstGeom>
        </p:spPr>
      </p:pic>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3" name="Title 2">
            <a:extLst>
              <a:ext uri="{FF2B5EF4-FFF2-40B4-BE49-F238E27FC236}">
                <a16:creationId xmlns:a16="http://schemas.microsoft.com/office/drawing/2014/main" id="{B1B1FF36-9554-F240-9067-371BCEBD19A1}"/>
              </a:ext>
            </a:extLst>
          </p:cNvPr>
          <p:cNvSpPr>
            <a:spLocks noGrp="1"/>
          </p:cNvSpPr>
          <p:nvPr>
            <p:ph type="title"/>
          </p:nvPr>
        </p:nvSpPr>
        <p:spPr/>
        <p:txBody>
          <a:bodyPr/>
          <a:lstStyle/>
          <a:p>
            <a:r>
              <a:rPr lang="en-US" sz="2500" b="1" dirty="0">
                <a:ea typeface="Verdana" panose="020B0604030504040204" pitchFamily="34" charset="0"/>
              </a:rPr>
              <a:t>Case 2: Scenario projections</a:t>
            </a:r>
            <a:endParaRPr lang="en-US" sz="2500" b="1" dirty="0"/>
          </a:p>
        </p:txBody>
      </p:sp>
      <p:sp>
        <p:nvSpPr>
          <p:cNvPr id="6" name="Content Placeholder 6">
            <a:extLst>
              <a:ext uri="{FF2B5EF4-FFF2-40B4-BE49-F238E27FC236}">
                <a16:creationId xmlns:a16="http://schemas.microsoft.com/office/drawing/2014/main" id="{DD9A601A-FA26-6F91-7D5E-62BF8CC75ACC}"/>
              </a:ext>
            </a:extLst>
          </p:cNvPr>
          <p:cNvSpPr>
            <a:spLocks noGrp="1"/>
          </p:cNvSpPr>
          <p:nvPr>
            <p:ph sz="quarter" idx="12"/>
          </p:nvPr>
        </p:nvSpPr>
        <p:spPr>
          <a:xfrm>
            <a:off x="838200" y="1511617"/>
            <a:ext cx="6104021" cy="4516389"/>
          </a:xfrm>
        </p:spPr>
        <p:txBody>
          <a:bodyPr anchor="ctr">
            <a:normAutofit/>
          </a:bodyPr>
          <a:lstStyle/>
          <a:p>
            <a:pPr>
              <a:lnSpc>
                <a:spcPct val="150000"/>
              </a:lnSpc>
              <a:buFont typeface="Wingdings" panose="05000000000000000000" pitchFamily="2" charset="2"/>
              <a:buChar char="§"/>
            </a:pPr>
            <a:r>
              <a:rPr lang="en-US" sz="1800" dirty="0"/>
              <a:t>Infections are projected directly from the model</a:t>
            </a:r>
            <a:endParaRPr lang="en-US" sz="1400" dirty="0"/>
          </a:p>
          <a:p>
            <a:pPr>
              <a:lnSpc>
                <a:spcPct val="150000"/>
              </a:lnSpc>
              <a:buFont typeface="Wingdings" panose="05000000000000000000" pitchFamily="2" charset="2"/>
              <a:buChar char="§"/>
            </a:pPr>
            <a:r>
              <a:rPr lang="en-US" sz="1800" dirty="0"/>
              <a:t>Hospital admissions are calculated based on future IHR</a:t>
            </a:r>
          </a:p>
          <a:p>
            <a:pPr>
              <a:lnSpc>
                <a:spcPct val="150000"/>
              </a:lnSpc>
              <a:buFont typeface="Wingdings" panose="05000000000000000000" pitchFamily="2" charset="2"/>
              <a:buChar char="§"/>
            </a:pPr>
            <a:r>
              <a:rPr lang="en-US" sz="1800" dirty="0"/>
              <a:t>Beds occupied are inferred from the hospital admissions and length of stay distribution, scaled to match WA health data</a:t>
            </a:r>
          </a:p>
        </p:txBody>
      </p:sp>
    </p:spTree>
    <p:custDataLst>
      <p:tags r:id="rId1"/>
    </p:custDataLst>
    <p:extLst>
      <p:ext uri="{BB962C8B-B14F-4D97-AF65-F5344CB8AC3E}">
        <p14:creationId xmlns:p14="http://schemas.microsoft.com/office/powerpoint/2010/main" val="8300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A35F78B6-5CBA-0BD0-D665-21B164E33858}"/>
              </a:ext>
            </a:extLst>
          </p:cNvPr>
          <p:cNvSpPr>
            <a:spLocks noGrp="1"/>
          </p:cNvSpPr>
          <p:nvPr>
            <p:ph type="title"/>
          </p:nvPr>
        </p:nvSpPr>
        <p:spPr/>
        <p:txBody>
          <a:bodyPr/>
          <a:lstStyle/>
          <a:p>
            <a:r>
              <a:rPr lang="en-US" sz="2500" b="1" dirty="0">
                <a:ea typeface="Verdana" panose="020B0604030504040204" pitchFamily="34" charset="0"/>
                <a:cs typeface="Arial" panose="020B0604020202020204" pitchFamily="34" charset="0"/>
              </a:rPr>
              <a:t>Case 1: Modeling to inform policy</a:t>
            </a:r>
            <a:endParaRPr lang="en-US" sz="2500" b="1" dirty="0">
              <a:cs typeface="Arial" panose="020B0604020202020204" pitchFamily="34" charset="0"/>
            </a:endParaRPr>
          </a:p>
        </p:txBody>
      </p:sp>
      <p:pic>
        <p:nvPicPr>
          <p:cNvPr id="4" name="Picture 3">
            <a:extLst>
              <a:ext uri="{FF2B5EF4-FFF2-40B4-BE49-F238E27FC236}">
                <a16:creationId xmlns:a16="http://schemas.microsoft.com/office/drawing/2014/main" id="{AE82E807-B83D-CC4B-05E6-07926C1026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5623" y="1444865"/>
            <a:ext cx="9180748" cy="4816931"/>
          </a:xfrm>
          <a:prstGeom prst="rect">
            <a:avLst/>
          </a:prstGeom>
        </p:spPr>
      </p:pic>
      <p:sp>
        <p:nvSpPr>
          <p:cNvPr id="6" name="TextBox 5">
            <a:extLst>
              <a:ext uri="{FF2B5EF4-FFF2-40B4-BE49-F238E27FC236}">
                <a16:creationId xmlns:a16="http://schemas.microsoft.com/office/drawing/2014/main" id="{F51D711A-347B-D165-CBC3-AECAEF5D760E}"/>
              </a:ext>
            </a:extLst>
          </p:cNvPr>
          <p:cNvSpPr txBox="1"/>
          <p:nvPr/>
        </p:nvSpPr>
        <p:spPr>
          <a:xfrm>
            <a:off x="3240739" y="1216598"/>
            <a:ext cx="5710517" cy="456535"/>
          </a:xfrm>
          <a:prstGeom prst="rect">
            <a:avLst/>
          </a:prstGeom>
          <a:noFill/>
        </p:spPr>
        <p:txBody>
          <a:bodyPr wrap="square" rtlCol="0">
            <a:spAutoFit/>
          </a:bodyPr>
          <a:lstStyle/>
          <a:p>
            <a:pPr marL="0" indent="0" algn="ctr">
              <a:lnSpc>
                <a:spcPct val="150000"/>
              </a:lnSpc>
              <a:buNone/>
            </a:pPr>
            <a:r>
              <a:rPr lang="en-US" sz="1800" b="1" dirty="0">
                <a:solidFill>
                  <a:srgbClr val="003462"/>
                </a:solidFill>
              </a:rPr>
              <a:t>November 16, 2020 restrictions</a:t>
            </a:r>
            <a:endParaRPr lang="en-US" sz="1800" dirty="0"/>
          </a:p>
        </p:txBody>
      </p:sp>
    </p:spTree>
    <p:custDataLst>
      <p:tags r:id="rId1"/>
    </p:custDataLst>
    <p:extLst>
      <p:ext uri="{BB962C8B-B14F-4D97-AF65-F5344CB8AC3E}">
        <p14:creationId xmlns:p14="http://schemas.microsoft.com/office/powerpoint/2010/main" val="20802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A35F78B6-5CBA-0BD0-D665-21B164E33858}"/>
              </a:ext>
            </a:extLst>
          </p:cNvPr>
          <p:cNvSpPr>
            <a:spLocks noGrp="1"/>
          </p:cNvSpPr>
          <p:nvPr>
            <p:ph type="title"/>
          </p:nvPr>
        </p:nvSpPr>
        <p:spPr/>
        <p:txBody>
          <a:bodyPr/>
          <a:lstStyle/>
          <a:p>
            <a:r>
              <a:rPr lang="en-US" sz="2500" b="1" dirty="0">
                <a:ea typeface="Verdana" panose="020B0604030504040204" pitchFamily="34" charset="0"/>
                <a:cs typeface="Arial" panose="020B0604020202020204" pitchFamily="34" charset="0"/>
              </a:rPr>
              <a:t>Case 2: Modeling to inform policy</a:t>
            </a:r>
            <a:endParaRPr lang="en-US" sz="2500" b="1" dirty="0">
              <a:cs typeface="Arial" panose="020B0604020202020204" pitchFamily="34" charset="0"/>
            </a:endParaRPr>
          </a:p>
        </p:txBody>
      </p:sp>
      <p:sp>
        <p:nvSpPr>
          <p:cNvPr id="6" name="TextBox 5">
            <a:extLst>
              <a:ext uri="{FF2B5EF4-FFF2-40B4-BE49-F238E27FC236}">
                <a16:creationId xmlns:a16="http://schemas.microsoft.com/office/drawing/2014/main" id="{F51D711A-347B-D165-CBC3-AECAEF5D760E}"/>
              </a:ext>
            </a:extLst>
          </p:cNvPr>
          <p:cNvSpPr txBox="1"/>
          <p:nvPr/>
        </p:nvSpPr>
        <p:spPr>
          <a:xfrm>
            <a:off x="838200" y="1807260"/>
            <a:ext cx="4124569" cy="872034"/>
          </a:xfrm>
          <a:prstGeom prst="rect">
            <a:avLst/>
          </a:prstGeom>
          <a:noFill/>
        </p:spPr>
        <p:txBody>
          <a:bodyPr wrap="square" rtlCol="0">
            <a:spAutoFit/>
          </a:bodyPr>
          <a:lstStyle/>
          <a:p>
            <a:pPr marL="0" indent="0">
              <a:lnSpc>
                <a:spcPct val="150000"/>
              </a:lnSpc>
              <a:buNone/>
            </a:pPr>
            <a:r>
              <a:rPr lang="en-US" sz="1800" b="1" dirty="0">
                <a:solidFill>
                  <a:srgbClr val="003462"/>
                </a:solidFill>
              </a:rPr>
              <a:t>Projected date at which admissions drop to CDC community criteria</a:t>
            </a:r>
            <a:endParaRPr lang="en-US" sz="1800" dirty="0"/>
          </a:p>
        </p:txBody>
      </p:sp>
      <p:pic>
        <p:nvPicPr>
          <p:cNvPr id="3" name="Picture 2">
            <a:extLst>
              <a:ext uri="{FF2B5EF4-FFF2-40B4-BE49-F238E27FC236}">
                <a16:creationId xmlns:a16="http://schemas.microsoft.com/office/drawing/2014/main" id="{AE91DEE9-8407-9CF8-5A4D-4949581EBF2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46463" y="1597953"/>
            <a:ext cx="6052556" cy="4879047"/>
          </a:xfrm>
          <a:prstGeom prst="rect">
            <a:avLst/>
          </a:prstGeom>
        </p:spPr>
      </p:pic>
      <p:sp>
        <p:nvSpPr>
          <p:cNvPr id="5" name="TextBox 4">
            <a:extLst>
              <a:ext uri="{FF2B5EF4-FFF2-40B4-BE49-F238E27FC236}">
                <a16:creationId xmlns:a16="http://schemas.microsoft.com/office/drawing/2014/main" id="{C9403158-9D00-A699-6368-E32363B696A5}"/>
              </a:ext>
            </a:extLst>
          </p:cNvPr>
          <p:cNvSpPr txBox="1"/>
          <p:nvPr/>
        </p:nvSpPr>
        <p:spPr>
          <a:xfrm>
            <a:off x="5750082" y="1428676"/>
            <a:ext cx="5426486" cy="338554"/>
          </a:xfrm>
          <a:prstGeom prst="rect">
            <a:avLst/>
          </a:prstGeom>
          <a:noFill/>
        </p:spPr>
        <p:txBody>
          <a:bodyPr wrap="none" rtlCol="0">
            <a:spAutoFit/>
          </a:bodyPr>
          <a:lstStyle/>
          <a:p>
            <a:pPr algn="ctr"/>
            <a:r>
              <a:rPr lang="en-US" sz="1600" dirty="0"/>
              <a:t>Projected hospital admissions and 90% prediction interval</a:t>
            </a:r>
          </a:p>
        </p:txBody>
      </p:sp>
      <p:sp>
        <p:nvSpPr>
          <p:cNvPr id="7" name="TextBox 6">
            <a:extLst>
              <a:ext uri="{FF2B5EF4-FFF2-40B4-BE49-F238E27FC236}">
                <a16:creationId xmlns:a16="http://schemas.microsoft.com/office/drawing/2014/main" id="{896D6E59-FB06-DCDE-19CA-FCA45718E494}"/>
              </a:ext>
            </a:extLst>
          </p:cNvPr>
          <p:cNvSpPr txBox="1"/>
          <p:nvPr/>
        </p:nvSpPr>
        <p:spPr>
          <a:xfrm>
            <a:off x="672353" y="2890496"/>
            <a:ext cx="4290416" cy="170303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u="sng" dirty="0"/>
              <a:t>Model estimate</a:t>
            </a:r>
            <a:r>
              <a:rPr lang="en-US" dirty="0"/>
              <a:t>: </a:t>
            </a:r>
            <a:r>
              <a:rPr lang="en-US" b="1" dirty="0"/>
              <a:t>10 admissions per 7 days per 100,000</a:t>
            </a:r>
            <a:r>
              <a:rPr lang="en-US" dirty="0"/>
              <a:t> between 2/25 – 3/20 (90% prediction interval) with a best estimate of </a:t>
            </a:r>
            <a:r>
              <a:rPr lang="en-US" b="1" dirty="0"/>
              <a:t>March 7</a:t>
            </a:r>
          </a:p>
        </p:txBody>
      </p:sp>
    </p:spTree>
    <p:custDataLst>
      <p:tags r:id="rId1"/>
    </p:custDataLst>
    <p:extLst>
      <p:ext uri="{BB962C8B-B14F-4D97-AF65-F5344CB8AC3E}">
        <p14:creationId xmlns:p14="http://schemas.microsoft.com/office/powerpoint/2010/main" val="3183517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419D6-C0D0-408B-9C28-DF66C725A88F}"/>
              </a:ext>
            </a:extLst>
          </p:cNvPr>
          <p:cNvSpPr>
            <a:spLocks noGrp="1"/>
          </p:cNvSpPr>
          <p:nvPr>
            <p:ph idx="1"/>
          </p:nvPr>
        </p:nvSpPr>
        <p:spPr>
          <a:xfrm>
            <a:off x="1752598" y="1783329"/>
            <a:ext cx="8686801" cy="997971"/>
          </a:xfrm>
        </p:spPr>
        <p:txBody>
          <a:bodyPr anchor="ctr">
            <a:noAutofit/>
          </a:bodyPr>
          <a:lstStyle/>
          <a:p>
            <a:pPr marL="0" indent="0" algn="ctr">
              <a:lnSpc>
                <a:spcPct val="100000"/>
              </a:lnSpc>
              <a:buNone/>
            </a:pPr>
            <a:r>
              <a:rPr lang="en-US" sz="2000" b="1" dirty="0">
                <a:solidFill>
                  <a:srgbClr val="003462"/>
                </a:solidFill>
                <a:latin typeface="Arial" panose="020B0604020202020204" pitchFamily="34" charset="0"/>
                <a:cs typeface="Arial" panose="020B0604020202020204" pitchFamily="34" charset="0"/>
              </a:rPr>
              <a:t>What is the biggest challenge your face in your work with data?</a:t>
            </a:r>
            <a:endParaRPr lang="en-US" sz="2000" b="1" dirty="0">
              <a:solidFill>
                <a:srgbClr val="003462"/>
              </a:solidFill>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5BE0329-F832-493A-8D71-E561C6E5217C}"/>
              </a:ext>
            </a:extLst>
          </p:cNvPr>
          <p:cNvSpPr>
            <a:spLocks noGrp="1"/>
          </p:cNvSpPr>
          <p:nvPr>
            <p:ph type="title"/>
          </p:nvPr>
        </p:nvSpPr>
        <p:spPr/>
        <p:txBody>
          <a:bodyPr>
            <a:normAutofit/>
          </a:bodyPr>
          <a:lstStyle/>
          <a:p>
            <a:r>
              <a:rPr lang="en-US" sz="3000" b="1" dirty="0">
                <a:latin typeface="Verdana" panose="020B0604030504040204" pitchFamily="34" charset="0"/>
                <a:ea typeface="Verdana" panose="020B0604030504040204" pitchFamily="34" charset="0"/>
              </a:rPr>
              <a:t>Question for the Audience</a:t>
            </a:r>
          </a:p>
        </p:txBody>
      </p:sp>
      <p:sp>
        <p:nvSpPr>
          <p:cNvPr id="9" name="Slide Number Placeholder 3">
            <a:extLst>
              <a:ext uri="{FF2B5EF4-FFF2-40B4-BE49-F238E27FC236}">
                <a16:creationId xmlns:a16="http://schemas.microsoft.com/office/drawing/2014/main" id="{5E09B12E-ADE0-4FA9-9150-C0476BECA74D}"/>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TextBox 5">
            <a:extLst>
              <a:ext uri="{FF2B5EF4-FFF2-40B4-BE49-F238E27FC236}">
                <a16:creationId xmlns:a16="http://schemas.microsoft.com/office/drawing/2014/main" id="{E5099ABF-EACF-C915-1F66-B20003DD78E8}"/>
              </a:ext>
            </a:extLst>
          </p:cNvPr>
          <p:cNvSpPr txBox="1"/>
          <p:nvPr/>
        </p:nvSpPr>
        <p:spPr>
          <a:xfrm>
            <a:off x="3835399" y="2660999"/>
            <a:ext cx="4861561" cy="2534027"/>
          </a:xfrm>
          <a:prstGeom prst="rect">
            <a:avLst/>
          </a:prstGeom>
          <a:noFill/>
        </p:spPr>
        <p:txBody>
          <a:bodyPr wrap="square">
            <a:spAutoFit/>
          </a:bodyPr>
          <a:lstStyle/>
          <a:p>
            <a:pPr marL="342900" indent="-342900">
              <a:lnSpc>
                <a:spcPct val="150000"/>
              </a:lnSpc>
              <a:buFont typeface="+mj-lt"/>
              <a:buAutoNum type="alphaUcPeriod"/>
            </a:pPr>
            <a:r>
              <a:rPr lang="en-US" dirty="0">
                <a:latin typeface="Arial" panose="020B0604020202020204" pitchFamily="34" charset="0"/>
                <a:cs typeface="Arial" panose="020B0604020202020204" pitchFamily="34" charset="0"/>
              </a:rPr>
              <a:t>Getting quality data</a:t>
            </a:r>
          </a:p>
          <a:p>
            <a:pPr marL="342900" indent="-342900">
              <a:lnSpc>
                <a:spcPct val="150000"/>
              </a:lnSpc>
              <a:buFont typeface="+mj-lt"/>
              <a:buAutoNum type="alphaUcPeriod"/>
            </a:pPr>
            <a:r>
              <a:rPr lang="en-US" dirty="0">
                <a:latin typeface="Arial" panose="020B0604020202020204" pitchFamily="34" charset="0"/>
                <a:cs typeface="Arial" panose="020B0604020202020204" pitchFamily="34" charset="0"/>
              </a:rPr>
              <a:t>Finding the right partnerships</a:t>
            </a:r>
          </a:p>
          <a:p>
            <a:pPr marL="342900" indent="-342900">
              <a:lnSpc>
                <a:spcPct val="150000"/>
              </a:lnSpc>
              <a:buFont typeface="+mj-lt"/>
              <a:buAutoNum type="alphaUcPeriod"/>
            </a:pPr>
            <a:r>
              <a:rPr lang="en-US" dirty="0">
                <a:latin typeface="Arial" panose="020B0604020202020204" pitchFamily="34" charset="0"/>
                <a:cs typeface="Arial" panose="020B0604020202020204" pitchFamily="34" charset="0"/>
              </a:rPr>
              <a:t>Having receptive leadership</a:t>
            </a:r>
          </a:p>
          <a:p>
            <a:pPr marL="342900" indent="-342900">
              <a:lnSpc>
                <a:spcPct val="150000"/>
              </a:lnSpc>
              <a:buFont typeface="+mj-lt"/>
              <a:buAutoNum type="alphaUcPeriod"/>
            </a:pPr>
            <a:r>
              <a:rPr lang="en-US" dirty="0">
                <a:latin typeface="Arial" panose="020B0604020202020204" pitchFamily="34" charset="0"/>
                <a:cs typeface="Arial" panose="020B0604020202020204" pitchFamily="34" charset="0"/>
              </a:rPr>
              <a:t>Insufficient technical support</a:t>
            </a:r>
          </a:p>
          <a:p>
            <a:pPr marL="342900" indent="-342900">
              <a:lnSpc>
                <a:spcPct val="150000"/>
              </a:lnSpc>
              <a:buFont typeface="+mj-lt"/>
              <a:buAutoNum type="alphaUcPeriod"/>
            </a:pPr>
            <a:r>
              <a:rPr lang="en-US" dirty="0">
                <a:latin typeface="Arial" panose="020B0604020202020204" pitchFamily="34" charset="0"/>
                <a:cs typeface="Arial" panose="020B0604020202020204" pitchFamily="34" charset="0"/>
              </a:rPr>
              <a:t>All of the above</a:t>
            </a:r>
          </a:p>
          <a:p>
            <a:pPr marL="342900" indent="-342900">
              <a:lnSpc>
                <a:spcPct val="150000"/>
              </a:lnSpc>
              <a:buFont typeface="+mj-lt"/>
              <a:buAutoNum type="alphaUcPeriod"/>
            </a:pPr>
            <a:r>
              <a:rPr lang="en-US" dirty="0">
                <a:latin typeface="Arial" panose="020B0604020202020204" pitchFamily="34" charset="0"/>
                <a:cs typeface="Arial" panose="020B0604020202020204" pitchFamily="34" charset="0"/>
              </a:rPr>
              <a:t>Other (Type in chat)</a:t>
            </a:r>
            <a:endParaRPr lang="en-US" dirty="0"/>
          </a:p>
        </p:txBody>
      </p:sp>
      <p:sp>
        <p:nvSpPr>
          <p:cNvPr id="7" name="Oval 6">
            <a:extLst>
              <a:ext uri="{FF2B5EF4-FFF2-40B4-BE49-F238E27FC236}">
                <a16:creationId xmlns:a16="http://schemas.microsoft.com/office/drawing/2014/main" id="{5FA96F5E-9C9F-4AE4-6B9A-0E18C1D6F37D}"/>
              </a:ext>
            </a:extLst>
          </p:cNvPr>
          <p:cNvSpPr/>
          <p:nvPr/>
        </p:nvSpPr>
        <p:spPr>
          <a:xfrm>
            <a:off x="11094187" y="311802"/>
            <a:ext cx="714504" cy="714504"/>
          </a:xfrm>
          <a:prstGeom prst="ellipse">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F25F3D2B-15C4-256F-8FAD-1C43036D05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07332" y="424947"/>
            <a:ext cx="488213" cy="488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577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419D6-C0D0-408B-9C28-DF66C725A88F}"/>
              </a:ext>
            </a:extLst>
          </p:cNvPr>
          <p:cNvSpPr>
            <a:spLocks noGrp="1"/>
          </p:cNvSpPr>
          <p:nvPr>
            <p:ph idx="1"/>
          </p:nvPr>
        </p:nvSpPr>
        <p:spPr>
          <a:xfrm>
            <a:off x="1711841" y="1934447"/>
            <a:ext cx="8931349" cy="805784"/>
          </a:xfrm>
        </p:spPr>
        <p:txBody>
          <a:bodyPr anchor="ctr">
            <a:noAutofit/>
          </a:bodyPr>
          <a:lstStyle/>
          <a:p>
            <a:pPr marL="0" indent="0" algn="ctr">
              <a:lnSpc>
                <a:spcPct val="100000"/>
              </a:lnSpc>
              <a:buNone/>
            </a:pPr>
            <a:r>
              <a:rPr lang="en-US" sz="2200" b="1" dirty="0">
                <a:solidFill>
                  <a:srgbClr val="003462"/>
                </a:solidFill>
              </a:rPr>
              <a:t>During the COVID-19 pandemic, did you work with any of the following types of partners on data science projects (any project involving collecting, processing, analyzing or interpreting data)?</a:t>
            </a:r>
            <a:endParaRPr lang="en-US" sz="2200" b="1" dirty="0">
              <a:solidFill>
                <a:srgbClr val="003462"/>
              </a:solidFill>
              <a:effectLst/>
            </a:endParaRPr>
          </a:p>
        </p:txBody>
      </p:sp>
      <p:sp>
        <p:nvSpPr>
          <p:cNvPr id="2" name="Title 1">
            <a:extLst>
              <a:ext uri="{FF2B5EF4-FFF2-40B4-BE49-F238E27FC236}">
                <a16:creationId xmlns:a16="http://schemas.microsoft.com/office/drawing/2014/main" id="{05BE0329-F832-493A-8D71-E561C6E5217C}"/>
              </a:ext>
            </a:extLst>
          </p:cNvPr>
          <p:cNvSpPr>
            <a:spLocks noGrp="1"/>
          </p:cNvSpPr>
          <p:nvPr>
            <p:ph type="title"/>
          </p:nvPr>
        </p:nvSpPr>
        <p:spPr>
          <a:xfrm>
            <a:off x="2209799" y="669054"/>
            <a:ext cx="7772400" cy="805784"/>
          </a:xfrm>
        </p:spPr>
        <p:txBody>
          <a:bodyPr>
            <a:normAutofit/>
          </a:bodyPr>
          <a:lstStyle/>
          <a:p>
            <a:r>
              <a:rPr lang="en-US" sz="3000" b="1" dirty="0">
                <a:ea typeface="Verdana" panose="020B0604030504040204" pitchFamily="34" charset="0"/>
              </a:rPr>
              <a:t>Question for the Audience</a:t>
            </a:r>
          </a:p>
        </p:txBody>
      </p:sp>
      <p:sp>
        <p:nvSpPr>
          <p:cNvPr id="9" name="Slide Number Placeholder 3">
            <a:extLst>
              <a:ext uri="{FF2B5EF4-FFF2-40B4-BE49-F238E27FC236}">
                <a16:creationId xmlns:a16="http://schemas.microsoft.com/office/drawing/2014/main" id="{5E09B12E-ADE0-4FA9-9150-C0476BECA74D}"/>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6" name="TextBox 5">
            <a:extLst>
              <a:ext uri="{FF2B5EF4-FFF2-40B4-BE49-F238E27FC236}">
                <a16:creationId xmlns:a16="http://schemas.microsoft.com/office/drawing/2014/main" id="{772029A1-F584-F4B8-22B6-F8B05B435718}"/>
              </a:ext>
            </a:extLst>
          </p:cNvPr>
          <p:cNvSpPr txBox="1"/>
          <p:nvPr/>
        </p:nvSpPr>
        <p:spPr>
          <a:xfrm>
            <a:off x="3835874" y="2939230"/>
            <a:ext cx="4872189" cy="2805320"/>
          </a:xfrm>
          <a:prstGeom prst="rect">
            <a:avLst/>
          </a:prstGeom>
          <a:noFill/>
        </p:spPr>
        <p:txBody>
          <a:bodyPr wrap="square">
            <a:spAutoFit/>
          </a:bodyPr>
          <a:lstStyle/>
          <a:p>
            <a:pPr marL="342900" indent="-342900">
              <a:lnSpc>
                <a:spcPct val="150000"/>
              </a:lnSpc>
              <a:buFont typeface="+mj-lt"/>
              <a:buAutoNum type="alphaUcPeriod"/>
            </a:pPr>
            <a:r>
              <a:rPr lang="en-US" sz="2000" dirty="0">
                <a:cs typeface="Segoe UI" panose="020B0502040204020203" pitchFamily="34" charset="0"/>
              </a:rPr>
              <a:t>Academic groups</a:t>
            </a:r>
          </a:p>
          <a:p>
            <a:pPr marL="342900" indent="-342900">
              <a:lnSpc>
                <a:spcPct val="150000"/>
              </a:lnSpc>
              <a:buFont typeface="+mj-lt"/>
              <a:buAutoNum type="alphaUcPeriod"/>
            </a:pPr>
            <a:r>
              <a:rPr lang="en-US" sz="2000" dirty="0">
                <a:cs typeface="Segoe UI" panose="020B0502040204020203" pitchFamily="34" charset="0"/>
              </a:rPr>
              <a:t>Other public health agencies</a:t>
            </a:r>
          </a:p>
          <a:p>
            <a:pPr marL="342900" indent="-342900">
              <a:lnSpc>
                <a:spcPct val="150000"/>
              </a:lnSpc>
              <a:buFont typeface="+mj-lt"/>
              <a:buAutoNum type="alphaUcPeriod"/>
            </a:pPr>
            <a:r>
              <a:rPr lang="en-US" sz="2000" dirty="0">
                <a:cs typeface="Segoe UI" panose="020B0502040204020203" pitchFamily="34" charset="0"/>
              </a:rPr>
              <a:t>Private industry</a:t>
            </a:r>
          </a:p>
          <a:p>
            <a:pPr marL="342900" indent="-342900">
              <a:lnSpc>
                <a:spcPct val="150000"/>
              </a:lnSpc>
              <a:buFont typeface="+mj-lt"/>
              <a:buAutoNum type="alphaUcPeriod"/>
            </a:pPr>
            <a:r>
              <a:rPr lang="en-US" sz="2000" dirty="0">
                <a:cs typeface="Segoe UI" panose="020B0502040204020203" pitchFamily="34" charset="0"/>
              </a:rPr>
              <a:t>Not-for-profit organizations</a:t>
            </a:r>
          </a:p>
          <a:p>
            <a:pPr marL="342900" indent="-342900">
              <a:lnSpc>
                <a:spcPct val="150000"/>
              </a:lnSpc>
              <a:buFont typeface="+mj-lt"/>
              <a:buAutoNum type="alphaUcPeriod"/>
            </a:pPr>
            <a:r>
              <a:rPr lang="en-US" sz="2000" dirty="0">
                <a:cs typeface="Segoe UI" panose="020B0502040204020203" pitchFamily="34" charset="0"/>
              </a:rPr>
              <a:t>Did not partner</a:t>
            </a:r>
          </a:p>
          <a:p>
            <a:pPr marL="342900" indent="-342900">
              <a:lnSpc>
                <a:spcPct val="150000"/>
              </a:lnSpc>
              <a:buFont typeface="+mj-lt"/>
              <a:buAutoNum type="alphaUcPeriod"/>
            </a:pPr>
            <a:r>
              <a:rPr lang="en-US" sz="2000" dirty="0">
                <a:cs typeface="Segoe UI" panose="020B0502040204020203" pitchFamily="34" charset="0"/>
              </a:rPr>
              <a:t>Other (Type in chat)</a:t>
            </a:r>
            <a:endParaRPr lang="en-US" sz="2000" dirty="0"/>
          </a:p>
        </p:txBody>
      </p:sp>
      <p:sp>
        <p:nvSpPr>
          <p:cNvPr id="7" name="Oval 6">
            <a:extLst>
              <a:ext uri="{FF2B5EF4-FFF2-40B4-BE49-F238E27FC236}">
                <a16:creationId xmlns:a16="http://schemas.microsoft.com/office/drawing/2014/main" id="{4E96EE17-ECEA-9476-50A8-C297B9603120}"/>
              </a:ext>
            </a:extLst>
          </p:cNvPr>
          <p:cNvSpPr/>
          <p:nvPr/>
        </p:nvSpPr>
        <p:spPr>
          <a:xfrm>
            <a:off x="11094187" y="311802"/>
            <a:ext cx="714504" cy="714504"/>
          </a:xfrm>
          <a:prstGeom prst="ellipse">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37F90FB2-0263-9429-0786-5E4C3B01BC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07332" y="424947"/>
            <a:ext cx="488213" cy="488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0343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question marks&#10;&#10;Description automatically generated with low confidence">
            <a:extLst>
              <a:ext uri="{FF2B5EF4-FFF2-40B4-BE49-F238E27FC236}">
                <a16:creationId xmlns:a16="http://schemas.microsoft.com/office/drawing/2014/main" id="{55858804-7FE2-CE00-6C0C-3D427BA83B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89499" y="938212"/>
            <a:ext cx="3408363" cy="5910685"/>
          </a:xfrm>
          <a:prstGeom prst="rect">
            <a:avLst/>
          </a:prstGeom>
        </p:spPr>
      </p:pic>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5" name="Title 4">
            <a:extLst>
              <a:ext uri="{FF2B5EF4-FFF2-40B4-BE49-F238E27FC236}">
                <a16:creationId xmlns:a16="http://schemas.microsoft.com/office/drawing/2014/main" id="{B4D5695F-98A2-BED6-3568-F11E82FECE6E}"/>
              </a:ext>
            </a:extLst>
          </p:cNvPr>
          <p:cNvSpPr>
            <a:spLocks noGrp="1"/>
          </p:cNvSpPr>
          <p:nvPr>
            <p:ph type="title"/>
          </p:nvPr>
        </p:nvSpPr>
        <p:spPr/>
        <p:txBody>
          <a:bodyPr/>
          <a:lstStyle/>
          <a:p>
            <a:r>
              <a:rPr lang="en-US" sz="2500" b="1" dirty="0">
                <a:ea typeface="Verdana" panose="020B0604030504040204" pitchFamily="34" charset="0"/>
              </a:rPr>
              <a:t>Equity: What do we </a:t>
            </a:r>
            <a:r>
              <a:rPr lang="en-US" sz="2500" b="1" i="1" dirty="0">
                <a:ea typeface="Verdana" panose="020B0604030504040204" pitchFamily="34" charset="0"/>
              </a:rPr>
              <a:t>want</a:t>
            </a:r>
            <a:r>
              <a:rPr lang="en-US" sz="2500" b="1" dirty="0">
                <a:ea typeface="Verdana" panose="020B0604030504040204" pitchFamily="34" charset="0"/>
              </a:rPr>
              <a:t> to know?</a:t>
            </a:r>
            <a:endParaRPr lang="en-US" sz="2500" b="1" dirty="0"/>
          </a:p>
        </p:txBody>
      </p:sp>
      <p:sp>
        <p:nvSpPr>
          <p:cNvPr id="4" name="Content Placeholder 6">
            <a:extLst>
              <a:ext uri="{FF2B5EF4-FFF2-40B4-BE49-F238E27FC236}">
                <a16:creationId xmlns:a16="http://schemas.microsoft.com/office/drawing/2014/main" id="{3B99455F-68BA-5DAD-7DB6-44224EF823F0}"/>
              </a:ext>
            </a:extLst>
          </p:cNvPr>
          <p:cNvSpPr>
            <a:spLocks noGrp="1"/>
          </p:cNvSpPr>
          <p:nvPr>
            <p:ph sz="quarter" idx="12"/>
          </p:nvPr>
        </p:nvSpPr>
        <p:spPr>
          <a:xfrm>
            <a:off x="838200" y="1589771"/>
            <a:ext cx="7063154" cy="4516389"/>
          </a:xfrm>
        </p:spPr>
        <p:txBody>
          <a:bodyPr anchor="ctr">
            <a:noAutofit/>
          </a:bodyPr>
          <a:lstStyle/>
          <a:p>
            <a:pPr>
              <a:lnSpc>
                <a:spcPct val="150000"/>
              </a:lnSpc>
              <a:buFont typeface="Wingdings" panose="05000000000000000000" pitchFamily="2" charset="2"/>
              <a:buChar char="§"/>
            </a:pPr>
            <a:r>
              <a:rPr lang="en-US" sz="1800" dirty="0"/>
              <a:t>Who is getting infected?</a:t>
            </a:r>
          </a:p>
          <a:p>
            <a:pPr lvl="1">
              <a:lnSpc>
                <a:spcPct val="150000"/>
              </a:lnSpc>
              <a:buFont typeface="Wingdings" panose="05000000000000000000" pitchFamily="2" charset="2"/>
              <a:buChar char="§"/>
            </a:pPr>
            <a:r>
              <a:rPr lang="en-US" sz="1800" dirty="0"/>
              <a:t>Age, race and ethnicity, employment, socioeconomic status</a:t>
            </a:r>
          </a:p>
          <a:p>
            <a:pPr>
              <a:lnSpc>
                <a:spcPct val="150000"/>
              </a:lnSpc>
              <a:buFont typeface="Wingdings" panose="05000000000000000000" pitchFamily="2" charset="2"/>
              <a:buChar char="§"/>
            </a:pPr>
            <a:r>
              <a:rPr lang="en-US" sz="1800" dirty="0"/>
              <a:t>Where is transmission happening?</a:t>
            </a:r>
          </a:p>
          <a:p>
            <a:pPr lvl="1">
              <a:lnSpc>
                <a:spcPct val="150000"/>
              </a:lnSpc>
              <a:buFont typeface="Wingdings" panose="05000000000000000000" pitchFamily="2" charset="2"/>
              <a:buChar char="§"/>
            </a:pPr>
            <a:r>
              <a:rPr lang="en-US" sz="1800" dirty="0"/>
              <a:t>Household, household size, workplace, type of work, other</a:t>
            </a:r>
          </a:p>
          <a:p>
            <a:pPr>
              <a:lnSpc>
                <a:spcPct val="150000"/>
              </a:lnSpc>
              <a:buFont typeface="Wingdings" panose="05000000000000000000" pitchFamily="2" charset="2"/>
              <a:buChar char="§"/>
            </a:pPr>
            <a:r>
              <a:rPr lang="en-US" sz="1800" dirty="0"/>
              <a:t>Who is being burdened by COVID-19?</a:t>
            </a:r>
          </a:p>
          <a:p>
            <a:pPr lvl="1">
              <a:lnSpc>
                <a:spcPct val="150000"/>
              </a:lnSpc>
              <a:buFont typeface="Wingdings" panose="05000000000000000000" pitchFamily="2" charset="2"/>
              <a:buChar char="§"/>
            </a:pPr>
            <a:r>
              <a:rPr lang="en-US" sz="1800" dirty="0"/>
              <a:t>Age, race and ethnicity, employment, socioeconomic status</a:t>
            </a:r>
          </a:p>
          <a:p>
            <a:pPr>
              <a:lnSpc>
                <a:spcPct val="150000"/>
              </a:lnSpc>
              <a:buFont typeface="Wingdings" panose="05000000000000000000" pitchFamily="2" charset="2"/>
              <a:buChar char="§"/>
            </a:pPr>
            <a:r>
              <a:rPr lang="en-US" sz="1800" dirty="0"/>
              <a:t>Who will be burdened going forward?</a:t>
            </a:r>
          </a:p>
          <a:p>
            <a:pPr>
              <a:lnSpc>
                <a:spcPct val="150000"/>
              </a:lnSpc>
              <a:buFont typeface="Wingdings" panose="05000000000000000000" pitchFamily="2" charset="2"/>
              <a:buChar char="§"/>
            </a:pPr>
            <a:r>
              <a:rPr lang="en-US" sz="1800" dirty="0"/>
              <a:t>How can we ensure equitable policy decisions?</a:t>
            </a:r>
          </a:p>
        </p:txBody>
      </p:sp>
    </p:spTree>
    <p:custDataLst>
      <p:tags r:id="rId1"/>
    </p:custDataLst>
    <p:extLst>
      <p:ext uri="{BB962C8B-B14F-4D97-AF65-F5344CB8AC3E}">
        <p14:creationId xmlns:p14="http://schemas.microsoft.com/office/powerpoint/2010/main" val="240325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graphics, graphic design, design&#10;&#10;Description automatically generated">
            <a:extLst>
              <a:ext uri="{FF2B5EF4-FFF2-40B4-BE49-F238E27FC236}">
                <a16:creationId xmlns:a16="http://schemas.microsoft.com/office/drawing/2014/main" id="{6713F413-828D-58B7-186D-259DF15071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63"/>
          <a:stretch/>
        </p:blipFill>
        <p:spPr>
          <a:xfrm>
            <a:off x="8783637" y="938213"/>
            <a:ext cx="3408363" cy="5916077"/>
          </a:xfrm>
          <a:prstGeom prst="rect">
            <a:avLst/>
          </a:prstGeom>
        </p:spPr>
      </p:pic>
      <p:sp>
        <p:nvSpPr>
          <p:cNvPr id="3" name="Content Placeholder 2">
            <a:extLst>
              <a:ext uri="{FF2B5EF4-FFF2-40B4-BE49-F238E27FC236}">
                <a16:creationId xmlns:a16="http://schemas.microsoft.com/office/drawing/2014/main" id="{322419D6-C0D0-408B-9C28-DF66C725A88F}"/>
              </a:ext>
            </a:extLst>
          </p:cNvPr>
          <p:cNvSpPr>
            <a:spLocks noGrp="1"/>
          </p:cNvSpPr>
          <p:nvPr>
            <p:ph sz="quarter" idx="12"/>
          </p:nvPr>
        </p:nvSpPr>
        <p:spPr/>
        <p:txBody>
          <a:bodyPr anchor="ctr">
            <a:noAutofit/>
          </a:bodyPr>
          <a:lstStyle/>
          <a:p>
            <a:pPr>
              <a:lnSpc>
                <a:spcPct val="150000"/>
              </a:lnSpc>
              <a:buFont typeface="Wingdings" pitchFamily="2" charset="2"/>
              <a:buChar char="§"/>
            </a:pPr>
            <a:r>
              <a:rPr lang="en-US" sz="2000" dirty="0">
                <a:latin typeface="Arial" panose="020B0604020202020204" pitchFamily="34" charset="0"/>
                <a:ea typeface="Verdana" panose="020B0604030504040204" pitchFamily="34" charset="0"/>
                <a:cs typeface="Arial" panose="020B0604020202020204" pitchFamily="34" charset="0"/>
              </a:rPr>
              <a:t>Relationship with academic and not-for-profit modelers was very valuable to WADOH</a:t>
            </a:r>
            <a:endParaRPr lang="en-US" sz="2000" b="1" dirty="0">
              <a:solidFill>
                <a:srgbClr val="003462"/>
              </a:solidFill>
              <a:highlight>
                <a:srgbClr val="DEEBF7"/>
              </a:highlight>
              <a:latin typeface="Arial" panose="020B0604020202020204" pitchFamily="34" charset="0"/>
              <a:cs typeface="Arial" panose="020B0604020202020204" pitchFamily="34" charset="0"/>
            </a:endParaRPr>
          </a:p>
          <a:p>
            <a:pPr>
              <a:lnSpc>
                <a:spcPct val="150000"/>
              </a:lnSpc>
              <a:buFont typeface="Wingdings" pitchFamily="2" charset="2"/>
              <a:buChar char="§"/>
            </a:pPr>
            <a:r>
              <a:rPr lang="en-US" sz="2000" dirty="0">
                <a:latin typeface="Arial" panose="020B0604020202020204" pitchFamily="34" charset="0"/>
                <a:cs typeface="Arial" panose="020B0604020202020204" pitchFamily="34" charset="0"/>
              </a:rPr>
              <a:t>Importance of science communication</a:t>
            </a:r>
            <a:endParaRPr lang="en-US" sz="2000" b="1" dirty="0">
              <a:solidFill>
                <a:srgbClr val="003462"/>
              </a:solidFill>
              <a:highlight>
                <a:srgbClr val="DEEBF7"/>
              </a:highlight>
              <a:latin typeface="Arial" panose="020B0604020202020204" pitchFamily="34" charset="0"/>
              <a:cs typeface="Arial" panose="020B0604020202020204" pitchFamily="34" charset="0"/>
            </a:endParaRPr>
          </a:p>
          <a:p>
            <a:pPr>
              <a:lnSpc>
                <a:spcPct val="150000"/>
              </a:lnSpc>
              <a:buFont typeface="Wingdings" pitchFamily="2" charset="2"/>
              <a:buChar char="§"/>
            </a:pPr>
            <a:r>
              <a:rPr lang="en-US" sz="2000" dirty="0">
                <a:latin typeface="Arial" panose="020B0604020202020204" pitchFamily="34" charset="0"/>
                <a:cs typeface="Arial" panose="020B0604020202020204" pitchFamily="34" charset="0"/>
              </a:rPr>
              <a:t>Collaborations with other west coast states</a:t>
            </a:r>
          </a:p>
          <a:p>
            <a:pPr>
              <a:lnSpc>
                <a:spcPct val="150000"/>
              </a:lnSpc>
              <a:buFont typeface="Wingdings" pitchFamily="2" charset="2"/>
              <a:buChar char="§"/>
            </a:pPr>
            <a:r>
              <a:rPr lang="en-US" sz="2000" dirty="0">
                <a:latin typeface="Arial" panose="020B0604020202020204" pitchFamily="34" charset="0"/>
                <a:cs typeface="Arial" panose="020B0604020202020204" pitchFamily="34" charset="0"/>
              </a:rPr>
              <a:t>Benefit of receptive leadership</a:t>
            </a:r>
          </a:p>
          <a:p>
            <a:pPr>
              <a:lnSpc>
                <a:spcPct val="150000"/>
              </a:lnSpc>
              <a:buFont typeface="Wingdings" pitchFamily="2" charset="2"/>
              <a:buChar char="§"/>
            </a:pPr>
            <a:r>
              <a:rPr lang="en-US" sz="2000" b="1" dirty="0">
                <a:latin typeface="Arial" panose="020B0604020202020204" pitchFamily="34" charset="0"/>
                <a:cs typeface="Arial" panose="020B0604020202020204" pitchFamily="34" charset="0"/>
              </a:rPr>
              <a:t>Challenges: </a:t>
            </a:r>
            <a:r>
              <a:rPr lang="en-US" sz="2000" dirty="0">
                <a:latin typeface="Arial" panose="020B0604020202020204" pitchFamily="34" charset="0"/>
                <a:cs typeface="Arial" panose="020B0604020202020204" pitchFamily="34" charset="0"/>
              </a:rPr>
              <a:t>getting/giving data, data quality, model updates</a:t>
            </a:r>
          </a:p>
        </p:txBody>
      </p:sp>
      <p:sp>
        <p:nvSpPr>
          <p:cNvPr id="2" name="Title 1">
            <a:extLst>
              <a:ext uri="{FF2B5EF4-FFF2-40B4-BE49-F238E27FC236}">
                <a16:creationId xmlns:a16="http://schemas.microsoft.com/office/drawing/2014/main" id="{05BE0329-F832-493A-8D71-E561C6E5217C}"/>
              </a:ext>
            </a:extLst>
          </p:cNvPr>
          <p:cNvSpPr>
            <a:spLocks noGrp="1"/>
          </p:cNvSpPr>
          <p:nvPr>
            <p:ph type="title"/>
          </p:nvPr>
        </p:nvSpPr>
        <p:spPr/>
        <p:txBody>
          <a:bodyPr>
            <a:noAutofit/>
          </a:bodyPr>
          <a:lstStyle/>
          <a:p>
            <a:r>
              <a:rPr lang="en-US" sz="2500" b="1" dirty="0">
                <a:ea typeface="Verdana" panose="020B0604030504040204" pitchFamily="34" charset="0"/>
              </a:rPr>
              <a:t>Reflection</a:t>
            </a:r>
          </a:p>
        </p:txBody>
      </p:sp>
      <p:sp>
        <p:nvSpPr>
          <p:cNvPr id="9" name="Slide Number Placeholder 3">
            <a:extLst>
              <a:ext uri="{FF2B5EF4-FFF2-40B4-BE49-F238E27FC236}">
                <a16:creationId xmlns:a16="http://schemas.microsoft.com/office/drawing/2014/main" id="{5E09B12E-ADE0-4FA9-9150-C0476BECA74D}"/>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custDataLst>
      <p:tags r:id="rId1"/>
    </p:custDataLst>
    <p:extLst>
      <p:ext uri="{BB962C8B-B14F-4D97-AF65-F5344CB8AC3E}">
        <p14:creationId xmlns:p14="http://schemas.microsoft.com/office/powerpoint/2010/main" val="3277380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0329-F832-493A-8D71-E561C6E5217C}"/>
              </a:ext>
            </a:extLst>
          </p:cNvPr>
          <p:cNvSpPr>
            <a:spLocks noGrp="1"/>
          </p:cNvSpPr>
          <p:nvPr>
            <p:ph type="title"/>
          </p:nvPr>
        </p:nvSpPr>
        <p:spPr/>
        <p:txBody>
          <a:bodyPr>
            <a:normAutofit fontScale="90000"/>
          </a:bodyPr>
          <a:lstStyle/>
          <a:p>
            <a:r>
              <a:rPr lang="en-US" sz="3200" b="1" dirty="0">
                <a:ea typeface="Verdana" panose="020B0604030504040204" pitchFamily="34" charset="0"/>
              </a:rPr>
              <a:t>Resources</a:t>
            </a:r>
          </a:p>
        </p:txBody>
      </p:sp>
      <p:sp>
        <p:nvSpPr>
          <p:cNvPr id="3" name="Content Placeholder 2">
            <a:extLst>
              <a:ext uri="{FF2B5EF4-FFF2-40B4-BE49-F238E27FC236}">
                <a16:creationId xmlns:a16="http://schemas.microsoft.com/office/drawing/2014/main" id="{322419D6-C0D0-408B-9C28-DF66C725A88F}"/>
              </a:ext>
            </a:extLst>
          </p:cNvPr>
          <p:cNvSpPr>
            <a:spLocks noGrp="1"/>
          </p:cNvSpPr>
          <p:nvPr>
            <p:ph idx="1"/>
          </p:nvPr>
        </p:nvSpPr>
        <p:spPr>
          <a:xfrm>
            <a:off x="838200" y="1864864"/>
            <a:ext cx="10515600" cy="4351338"/>
          </a:xfrm>
        </p:spPr>
        <p:txBody>
          <a:bodyPr anchor="ctr">
            <a:noAutofit/>
          </a:bodyPr>
          <a:lstStyle/>
          <a:p>
            <a:pPr marL="0" indent="0">
              <a:buNone/>
            </a:pPr>
            <a:r>
              <a:rPr lang="en-US" sz="2000" b="1" dirty="0">
                <a:ea typeface="Verdana" panose="020B0604030504040204" pitchFamily="34" charset="0"/>
                <a:cs typeface="Arial" panose="020B0604020202020204" pitchFamily="34" charset="0"/>
              </a:rPr>
              <a:t>Infectious Disease Models for Decision Makers (free online course) </a:t>
            </a:r>
            <a:r>
              <a:rPr lang="en-US" sz="2000" dirty="0">
                <a:cs typeface="Arial" panose="020B0604020202020204" pitchFamily="34" charset="0"/>
                <a:hlinkClick r:id="rId4"/>
              </a:rPr>
              <a:t>https://www.coursera.org/learn/infectious-disease-transmission-models-for-decision-makers</a:t>
            </a:r>
            <a:endParaRPr lang="en-US" sz="2000" dirty="0">
              <a:cs typeface="Arial" panose="020B0604020202020204" pitchFamily="34" charset="0"/>
            </a:endParaRPr>
          </a:p>
          <a:p>
            <a:pPr>
              <a:buFont typeface="Wingdings" pitchFamily="2" charset="2"/>
              <a:buChar char="§"/>
            </a:pPr>
            <a:endParaRPr lang="en-US" sz="2000" dirty="0">
              <a:cs typeface="Arial" panose="020B0604020202020204" pitchFamily="34" charset="0"/>
            </a:endParaRPr>
          </a:p>
          <a:p>
            <a:pPr marL="0" indent="0">
              <a:buNone/>
            </a:pPr>
            <a:r>
              <a:rPr lang="en-US" sz="2000" b="1" dirty="0">
                <a:cs typeface="Arial" panose="020B0604020202020204" pitchFamily="34" charset="0"/>
              </a:rPr>
              <a:t>Example modeling situation report for Washington State</a:t>
            </a:r>
          </a:p>
          <a:p>
            <a:pPr marL="0" indent="0">
              <a:buNone/>
            </a:pPr>
            <a:r>
              <a:rPr lang="en-US" sz="2000" dirty="0">
                <a:cs typeface="Arial" panose="020B0604020202020204" pitchFamily="34" charset="0"/>
                <a:hlinkClick r:id="rId5"/>
              </a:rPr>
              <a:t>https://doh.wa.gov/sites/default/files/2022-03/820-114-SituationReport-20210922.pdf?uid=6480bd2762506</a:t>
            </a:r>
            <a:endParaRPr lang="en-US" sz="2000" dirty="0">
              <a:cs typeface="Arial" panose="020B0604020202020204" pitchFamily="34" charset="0"/>
            </a:endParaRPr>
          </a:p>
          <a:p>
            <a:pPr marL="0" indent="0">
              <a:buNone/>
            </a:pPr>
            <a:endParaRPr lang="en-US" sz="2000" dirty="0">
              <a:solidFill>
                <a:srgbClr val="003462"/>
              </a:solidFill>
              <a:cs typeface="Arial" panose="020B0604020202020204" pitchFamily="34" charset="0"/>
            </a:endParaRPr>
          </a:p>
          <a:p>
            <a:pPr marL="0" indent="0">
              <a:buNone/>
            </a:pPr>
            <a:r>
              <a:rPr lang="en-US" sz="2000" b="1" dirty="0">
                <a:cs typeface="Arial" panose="020B0604020202020204" pitchFamily="34" charset="0"/>
              </a:rPr>
              <a:t>University of Washington Summer Institute Statistics and Modeling for Infectious Diseases</a:t>
            </a:r>
          </a:p>
          <a:p>
            <a:pPr marL="0" indent="0">
              <a:buNone/>
            </a:pPr>
            <a:r>
              <a:rPr lang="en-US" sz="2000" dirty="0">
                <a:cs typeface="Arial" panose="020B0604020202020204" pitchFamily="34" charset="0"/>
                <a:hlinkClick r:id="rId6"/>
              </a:rPr>
              <a:t>https://si.biostat.washington.edu/institutes/sismid</a:t>
            </a: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r>
              <a:rPr lang="en-US" sz="2000" b="1" dirty="0">
                <a:cs typeface="Arial" panose="020B0604020202020204" pitchFamily="34" charset="0"/>
              </a:rPr>
              <a:t>General Infectious Disease Epidemiology and Modeling Resources</a:t>
            </a:r>
          </a:p>
          <a:p>
            <a:pPr marL="0" indent="0">
              <a:buNone/>
            </a:pPr>
            <a:r>
              <a:rPr lang="en-US" sz="2000" dirty="0">
                <a:cs typeface="Arial" panose="020B0604020202020204" pitchFamily="34" charset="0"/>
                <a:hlinkClick r:id="rId7"/>
              </a:rPr>
              <a:t>https://andreashandel.github.io/IDEMAcourse/General_Resources.html</a:t>
            </a: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p:txBody>
      </p:sp>
      <p:sp>
        <p:nvSpPr>
          <p:cNvPr id="9" name="Slide Number Placeholder 3">
            <a:extLst>
              <a:ext uri="{FF2B5EF4-FFF2-40B4-BE49-F238E27FC236}">
                <a16:creationId xmlns:a16="http://schemas.microsoft.com/office/drawing/2014/main" id="{5E09B12E-ADE0-4FA9-9150-C0476BECA74D}"/>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Tree>
    <p:custDataLst>
      <p:tags r:id="rId1"/>
    </p:custDataLst>
    <p:extLst>
      <p:ext uri="{BB962C8B-B14F-4D97-AF65-F5344CB8AC3E}">
        <p14:creationId xmlns:p14="http://schemas.microsoft.com/office/powerpoint/2010/main" val="51569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2F40AA-D5FE-DE69-2931-991EA9F57436}"/>
              </a:ext>
            </a:extLst>
          </p:cNvPr>
          <p:cNvSpPr>
            <a:spLocks noGrp="1"/>
          </p:cNvSpPr>
          <p:nvPr>
            <p:ph idx="1"/>
          </p:nvPr>
        </p:nvSpPr>
        <p:spPr/>
        <p:txBody>
          <a:bodyPr anchor="ctr"/>
          <a:lstStyle/>
          <a:p>
            <a:pPr marL="0" indent="0">
              <a:buNone/>
            </a:pPr>
            <a:r>
              <a:rPr lang="en-US" sz="2500" dirty="0">
                <a:solidFill>
                  <a:schemeClr val="bg1"/>
                </a:solidFill>
                <a:latin typeface="+mn-lt"/>
              </a:rPr>
              <a:t>To ask a question, please click the </a:t>
            </a:r>
            <a:r>
              <a:rPr lang="en-US" sz="2500" b="1" dirty="0">
                <a:solidFill>
                  <a:schemeClr val="bg1"/>
                </a:solidFill>
                <a:latin typeface="+mn-lt"/>
              </a:rPr>
              <a:t>Q&amp;A icon</a:t>
            </a:r>
            <a:r>
              <a:rPr lang="en-US" sz="2500" dirty="0">
                <a:solidFill>
                  <a:schemeClr val="bg1"/>
                </a:solidFill>
                <a:latin typeface="+mn-lt"/>
              </a:rPr>
              <a:t> in the Zoom toolbar to open your Q&amp;A Pod. </a:t>
            </a:r>
            <a:endParaRPr lang="en-US" sz="2500" dirty="0"/>
          </a:p>
        </p:txBody>
      </p:sp>
    </p:spTree>
    <p:extLst>
      <p:ext uri="{BB962C8B-B14F-4D97-AF65-F5344CB8AC3E}">
        <p14:creationId xmlns:p14="http://schemas.microsoft.com/office/powerpoint/2010/main" val="406094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3313C-6A70-7E1D-C18B-A31A508CD987}"/>
              </a:ext>
              <a:ext uri="{C183D7F6-B498-43B3-948B-1728B52AA6E4}">
                <adec:decorative xmlns:adec="http://schemas.microsoft.com/office/drawing/2017/decorative" val="1"/>
              </a:ext>
            </a:extLst>
          </p:cNvPr>
          <p:cNvSpPr/>
          <p:nvPr/>
        </p:nvSpPr>
        <p:spPr>
          <a:xfrm>
            <a:off x="1" y="2716909"/>
            <a:ext cx="6096000" cy="1490134"/>
          </a:xfrm>
          <a:prstGeom prst="rect">
            <a:avLst/>
          </a:prstGeom>
          <a:solidFill>
            <a:srgbClr val="0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FFB40E0F-8447-957E-EE8F-1DD5CFEF0269}"/>
              </a:ext>
            </a:extLst>
          </p:cNvPr>
          <p:cNvSpPr>
            <a:spLocks noGrp="1"/>
          </p:cNvSpPr>
          <p:nvPr>
            <p:ph type="title"/>
          </p:nvPr>
        </p:nvSpPr>
        <p:spPr>
          <a:xfrm>
            <a:off x="838200" y="3026108"/>
            <a:ext cx="6042285" cy="805784"/>
          </a:xfrm>
        </p:spPr>
        <p:txBody>
          <a:bodyPr/>
          <a:lstStyle/>
          <a:p>
            <a:r>
              <a:rPr lang="en-US" b="1" dirty="0"/>
              <a:t>A brief history</a:t>
            </a:r>
          </a:p>
        </p:txBody>
      </p:sp>
    </p:spTree>
    <p:extLst>
      <p:ext uri="{BB962C8B-B14F-4D97-AF65-F5344CB8AC3E}">
        <p14:creationId xmlns:p14="http://schemas.microsoft.com/office/powerpoint/2010/main" val="207340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3" name="Title 2">
            <a:extLst>
              <a:ext uri="{FF2B5EF4-FFF2-40B4-BE49-F238E27FC236}">
                <a16:creationId xmlns:a16="http://schemas.microsoft.com/office/drawing/2014/main" id="{F70BE35F-B97D-92BE-1FB0-B3830B808A60}"/>
              </a:ext>
            </a:extLst>
          </p:cNvPr>
          <p:cNvSpPr>
            <a:spLocks noGrp="1"/>
          </p:cNvSpPr>
          <p:nvPr>
            <p:ph type="title"/>
          </p:nvPr>
        </p:nvSpPr>
        <p:spPr/>
        <p:txBody>
          <a:bodyPr/>
          <a:lstStyle/>
          <a:p>
            <a:r>
              <a:rPr lang="en-US" dirty="0"/>
              <a:t>Context</a:t>
            </a:r>
          </a:p>
        </p:txBody>
      </p:sp>
      <p:pic>
        <p:nvPicPr>
          <p:cNvPr id="39" name="Picture 38">
            <a:extLst>
              <a:ext uri="{FF2B5EF4-FFF2-40B4-BE49-F238E27FC236}">
                <a16:creationId xmlns:a16="http://schemas.microsoft.com/office/drawing/2014/main" id="{CA4993D4-2C97-A7D4-2D64-F771061BFC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8886" y="1102610"/>
            <a:ext cx="7048994" cy="5361798"/>
          </a:xfrm>
          <a:prstGeom prst="rect">
            <a:avLst/>
          </a:prstGeom>
        </p:spPr>
      </p:pic>
      <p:sp>
        <p:nvSpPr>
          <p:cNvPr id="40" name="TextBox 39">
            <a:extLst>
              <a:ext uri="{FF2B5EF4-FFF2-40B4-BE49-F238E27FC236}">
                <a16:creationId xmlns:a16="http://schemas.microsoft.com/office/drawing/2014/main" id="{07B41C14-368C-9D49-1F20-CBB8EB15330D}"/>
              </a:ext>
            </a:extLst>
          </p:cNvPr>
          <p:cNvSpPr txBox="1"/>
          <p:nvPr/>
        </p:nvSpPr>
        <p:spPr>
          <a:xfrm>
            <a:off x="203200" y="6510575"/>
            <a:ext cx="11142884" cy="230832"/>
          </a:xfrm>
          <a:prstGeom prst="rect">
            <a:avLst/>
          </a:prstGeom>
          <a:noFill/>
        </p:spPr>
        <p:txBody>
          <a:bodyPr wrap="square" rtlCol="0">
            <a:spAutoFit/>
          </a:bodyPr>
          <a:lstStyle/>
          <a:p>
            <a:r>
              <a:rPr lang="en-US" sz="900" dirty="0">
                <a:ea typeface="Verdana" panose="020B0604030504040204" pitchFamily="34" charset="0"/>
                <a:cs typeface="Verdana" panose="020B0604030504040204" pitchFamily="34" charset="0"/>
              </a:rPr>
              <a:t>Source: The Seattle Times</a:t>
            </a:r>
            <a:endParaRPr lang="en-US" sz="900" b="1" dirty="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73819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C799BC3-ABBE-CC76-889A-C66B54FCBC66}"/>
              </a:ext>
            </a:extLst>
          </p:cNvPr>
          <p:cNvCxnSpPr>
            <a:cxnSpLocks/>
          </p:cNvCxnSpPr>
          <p:nvPr/>
        </p:nvCxnSpPr>
        <p:spPr>
          <a:xfrm>
            <a:off x="0" y="3947384"/>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3" name="Title 2">
            <a:extLst>
              <a:ext uri="{FF2B5EF4-FFF2-40B4-BE49-F238E27FC236}">
                <a16:creationId xmlns:a16="http://schemas.microsoft.com/office/drawing/2014/main" id="{F70BE35F-B97D-92BE-1FB0-B3830B808A60}"/>
              </a:ext>
            </a:extLst>
          </p:cNvPr>
          <p:cNvSpPr>
            <a:spLocks noGrp="1"/>
          </p:cNvSpPr>
          <p:nvPr>
            <p:ph type="title"/>
          </p:nvPr>
        </p:nvSpPr>
        <p:spPr/>
        <p:txBody>
          <a:bodyPr/>
          <a:lstStyle/>
          <a:p>
            <a:r>
              <a:rPr lang="en-US" dirty="0"/>
              <a:t>Timeline: Pre-Pandemic - Present</a:t>
            </a:r>
          </a:p>
        </p:txBody>
      </p:sp>
      <p:sp>
        <p:nvSpPr>
          <p:cNvPr id="10" name="TextBox 9">
            <a:extLst>
              <a:ext uri="{FF2B5EF4-FFF2-40B4-BE49-F238E27FC236}">
                <a16:creationId xmlns:a16="http://schemas.microsoft.com/office/drawing/2014/main" id="{4AC1125F-F41E-839B-24B5-03CAE810C75A}"/>
              </a:ext>
            </a:extLst>
          </p:cNvPr>
          <p:cNvSpPr txBox="1"/>
          <p:nvPr/>
        </p:nvSpPr>
        <p:spPr>
          <a:xfrm>
            <a:off x="609499" y="2817088"/>
            <a:ext cx="2799900" cy="615553"/>
          </a:xfrm>
          <a:prstGeom prst="rect">
            <a:avLst/>
          </a:prstGeom>
          <a:noFill/>
        </p:spPr>
        <p:txBody>
          <a:bodyPr wrap="square" rtlCol="0">
            <a:spAutoFit/>
          </a:bodyPr>
          <a:lstStyle/>
          <a:p>
            <a:pPr algn="ctr"/>
            <a:r>
              <a:rPr lang="en-US" sz="1600" dirty="0">
                <a:solidFill>
                  <a:srgbClr val="003462"/>
                </a:solidFill>
              </a:rPr>
              <a:t>Before COVID-19 pandemic:</a:t>
            </a:r>
          </a:p>
          <a:p>
            <a:pPr algn="ctr"/>
            <a:r>
              <a:rPr lang="en-US" b="1" dirty="0"/>
              <a:t>Early IDM work</a:t>
            </a:r>
          </a:p>
        </p:txBody>
      </p:sp>
      <p:cxnSp>
        <p:nvCxnSpPr>
          <p:cNvPr id="15" name="Straight Connector 14">
            <a:extLst>
              <a:ext uri="{FF2B5EF4-FFF2-40B4-BE49-F238E27FC236}">
                <a16:creationId xmlns:a16="http://schemas.microsoft.com/office/drawing/2014/main" id="{FB097C54-64B0-CACB-5A83-D445807F4D06}"/>
              </a:ext>
            </a:extLst>
          </p:cNvPr>
          <p:cNvCxnSpPr/>
          <p:nvPr/>
        </p:nvCxnSpPr>
        <p:spPr>
          <a:xfrm>
            <a:off x="1952179" y="3727749"/>
            <a:ext cx="0" cy="43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6BE23D-B93C-8AB8-4E11-24A75ED07188}"/>
              </a:ext>
            </a:extLst>
          </p:cNvPr>
          <p:cNvCxnSpPr/>
          <p:nvPr/>
        </p:nvCxnSpPr>
        <p:spPr>
          <a:xfrm>
            <a:off x="3959486" y="3727749"/>
            <a:ext cx="0" cy="43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0B20D8-7D6E-1C31-B642-42BAA89F675F}"/>
              </a:ext>
            </a:extLst>
          </p:cNvPr>
          <p:cNvCxnSpPr/>
          <p:nvPr/>
        </p:nvCxnSpPr>
        <p:spPr>
          <a:xfrm>
            <a:off x="6096000" y="3727749"/>
            <a:ext cx="0" cy="43927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AF67E7-2F8A-102B-B3C4-0C75B725EFC1}"/>
              </a:ext>
            </a:extLst>
          </p:cNvPr>
          <p:cNvCxnSpPr/>
          <p:nvPr/>
        </p:nvCxnSpPr>
        <p:spPr>
          <a:xfrm>
            <a:off x="8128075" y="3727749"/>
            <a:ext cx="0" cy="43927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46050D0-6C3C-6899-6636-061CA55D6684}"/>
              </a:ext>
            </a:extLst>
          </p:cNvPr>
          <p:cNvSpPr txBox="1"/>
          <p:nvPr/>
        </p:nvSpPr>
        <p:spPr>
          <a:xfrm>
            <a:off x="2743643" y="5304415"/>
            <a:ext cx="2485466" cy="923330"/>
          </a:xfrm>
          <a:prstGeom prst="rect">
            <a:avLst/>
          </a:prstGeom>
          <a:noFill/>
        </p:spPr>
        <p:txBody>
          <a:bodyPr wrap="square" rtlCol="0">
            <a:spAutoFit/>
          </a:bodyPr>
          <a:lstStyle/>
          <a:p>
            <a:pPr algn="ctr"/>
            <a:r>
              <a:rPr lang="en-US" sz="1600" b="0" dirty="0">
                <a:solidFill>
                  <a:srgbClr val="003462"/>
                </a:solidFill>
              </a:rPr>
              <a:t>March 2020:</a:t>
            </a:r>
          </a:p>
          <a:p>
            <a:pPr algn="ctr"/>
            <a:r>
              <a:rPr lang="en-US" b="1" dirty="0">
                <a:solidFill>
                  <a:schemeClr val="tx1"/>
                </a:solidFill>
              </a:rPr>
              <a:t>IDM / DOH </a:t>
            </a:r>
          </a:p>
          <a:p>
            <a:pPr algn="ctr"/>
            <a:r>
              <a:rPr lang="en-US" b="1" dirty="0"/>
              <a:t>Governor Briefings</a:t>
            </a:r>
            <a:endParaRPr lang="en-US" b="1" dirty="0">
              <a:solidFill>
                <a:schemeClr val="tx1"/>
              </a:solidFill>
            </a:endParaRPr>
          </a:p>
        </p:txBody>
      </p:sp>
      <p:sp>
        <p:nvSpPr>
          <p:cNvPr id="22" name="TextBox 21">
            <a:extLst>
              <a:ext uri="{FF2B5EF4-FFF2-40B4-BE49-F238E27FC236}">
                <a16:creationId xmlns:a16="http://schemas.microsoft.com/office/drawing/2014/main" id="{5D92074F-9606-C28C-BA68-7E88AA133A13}"/>
              </a:ext>
            </a:extLst>
          </p:cNvPr>
          <p:cNvSpPr txBox="1"/>
          <p:nvPr/>
        </p:nvSpPr>
        <p:spPr>
          <a:xfrm>
            <a:off x="4854273" y="2588112"/>
            <a:ext cx="2485466" cy="923330"/>
          </a:xfrm>
          <a:prstGeom prst="rect">
            <a:avLst/>
          </a:prstGeom>
          <a:noFill/>
        </p:spPr>
        <p:txBody>
          <a:bodyPr wrap="square" rtlCol="0">
            <a:spAutoFit/>
          </a:bodyPr>
          <a:lstStyle/>
          <a:p>
            <a:pPr algn="ctr"/>
            <a:r>
              <a:rPr lang="en-US" sz="1600" dirty="0">
                <a:solidFill>
                  <a:srgbClr val="003462"/>
                </a:solidFill>
              </a:rPr>
              <a:t>April 2020:</a:t>
            </a:r>
            <a:endParaRPr lang="en-US" sz="1600" b="0" dirty="0">
              <a:solidFill>
                <a:srgbClr val="003462"/>
              </a:solidFill>
            </a:endParaRPr>
          </a:p>
          <a:p>
            <a:pPr algn="ctr"/>
            <a:r>
              <a:rPr lang="en-US" b="1" dirty="0">
                <a:solidFill>
                  <a:schemeClr val="tx1"/>
                </a:solidFill>
              </a:rPr>
              <a:t>COVID-19 Modeling Working Group</a:t>
            </a:r>
          </a:p>
        </p:txBody>
      </p:sp>
      <p:sp>
        <p:nvSpPr>
          <p:cNvPr id="23" name="TextBox 22">
            <a:extLst>
              <a:ext uri="{FF2B5EF4-FFF2-40B4-BE49-F238E27FC236}">
                <a16:creationId xmlns:a16="http://schemas.microsoft.com/office/drawing/2014/main" id="{A70DDDB8-B8AA-B5FB-9EBF-6FE9E2DBDC9D}"/>
              </a:ext>
            </a:extLst>
          </p:cNvPr>
          <p:cNvSpPr txBox="1"/>
          <p:nvPr/>
        </p:nvSpPr>
        <p:spPr>
          <a:xfrm>
            <a:off x="6885342" y="5236710"/>
            <a:ext cx="2485466" cy="615553"/>
          </a:xfrm>
          <a:prstGeom prst="rect">
            <a:avLst/>
          </a:prstGeom>
          <a:noFill/>
        </p:spPr>
        <p:txBody>
          <a:bodyPr wrap="square" rtlCol="0">
            <a:spAutoFit/>
          </a:bodyPr>
          <a:lstStyle/>
          <a:p>
            <a:pPr algn="ctr"/>
            <a:r>
              <a:rPr lang="en-US" sz="1600" dirty="0">
                <a:solidFill>
                  <a:srgbClr val="003462"/>
                </a:solidFill>
              </a:rPr>
              <a:t>2021:</a:t>
            </a:r>
          </a:p>
          <a:p>
            <a:pPr algn="ctr"/>
            <a:r>
              <a:rPr lang="en-US" b="1" dirty="0">
                <a:solidFill>
                  <a:schemeClr val="tx1"/>
                </a:solidFill>
              </a:rPr>
              <a:t>Hand off to DOH </a:t>
            </a:r>
          </a:p>
        </p:txBody>
      </p:sp>
      <p:sp>
        <p:nvSpPr>
          <p:cNvPr id="24" name="TextBox 23">
            <a:extLst>
              <a:ext uri="{FF2B5EF4-FFF2-40B4-BE49-F238E27FC236}">
                <a16:creationId xmlns:a16="http://schemas.microsoft.com/office/drawing/2014/main" id="{37B81D0D-9E6E-C1CA-DFAF-309742434E40}"/>
              </a:ext>
            </a:extLst>
          </p:cNvPr>
          <p:cNvSpPr txBox="1"/>
          <p:nvPr/>
        </p:nvSpPr>
        <p:spPr>
          <a:xfrm>
            <a:off x="8974118" y="2710734"/>
            <a:ext cx="2485466" cy="615553"/>
          </a:xfrm>
          <a:prstGeom prst="rect">
            <a:avLst/>
          </a:prstGeom>
          <a:noFill/>
        </p:spPr>
        <p:txBody>
          <a:bodyPr wrap="square" rtlCol="0">
            <a:spAutoFit/>
          </a:bodyPr>
          <a:lstStyle/>
          <a:p>
            <a:pPr algn="ctr"/>
            <a:r>
              <a:rPr lang="en-US" sz="1600" b="0" dirty="0">
                <a:solidFill>
                  <a:srgbClr val="003462"/>
                </a:solidFill>
              </a:rPr>
              <a:t>Present:</a:t>
            </a:r>
          </a:p>
          <a:p>
            <a:pPr algn="ctr"/>
            <a:r>
              <a:rPr lang="en-US" b="1" dirty="0">
                <a:solidFill>
                  <a:schemeClr val="tx1"/>
                </a:solidFill>
              </a:rPr>
              <a:t>Model Updates</a:t>
            </a:r>
          </a:p>
        </p:txBody>
      </p:sp>
      <p:pic>
        <p:nvPicPr>
          <p:cNvPr id="26" name="Graphic 25" descr="Research with solid fill">
            <a:extLst>
              <a:ext uri="{FF2B5EF4-FFF2-40B4-BE49-F238E27FC236}">
                <a16:creationId xmlns:a16="http://schemas.microsoft.com/office/drawing/2014/main" id="{C001F9CA-EF72-0ED1-2911-729A7322BDD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94979" y="1827214"/>
            <a:ext cx="914400" cy="914400"/>
          </a:xfrm>
          <a:prstGeom prst="rect">
            <a:avLst/>
          </a:prstGeom>
        </p:spPr>
      </p:pic>
      <p:pic>
        <p:nvPicPr>
          <p:cNvPr id="28" name="Graphic 27" descr="Presentation with bar chart with solid fill">
            <a:extLst>
              <a:ext uri="{FF2B5EF4-FFF2-40B4-BE49-F238E27FC236}">
                <a16:creationId xmlns:a16="http://schemas.microsoft.com/office/drawing/2014/main" id="{DB8AB878-3E74-0895-DEA4-1CA668D0820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02286" y="4390015"/>
            <a:ext cx="914400" cy="914400"/>
          </a:xfrm>
          <a:prstGeom prst="rect">
            <a:avLst/>
          </a:prstGeom>
        </p:spPr>
      </p:pic>
      <p:pic>
        <p:nvPicPr>
          <p:cNvPr id="30" name="Graphic 29" descr="Meeting with solid fill">
            <a:extLst>
              <a:ext uri="{FF2B5EF4-FFF2-40B4-BE49-F238E27FC236}">
                <a16:creationId xmlns:a16="http://schemas.microsoft.com/office/drawing/2014/main" id="{FBFD868D-4B80-00AF-B5B4-1E6D1747DD1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39806" y="1675954"/>
            <a:ext cx="914400" cy="914400"/>
          </a:xfrm>
          <a:prstGeom prst="rect">
            <a:avLst/>
          </a:prstGeom>
        </p:spPr>
      </p:pic>
      <p:pic>
        <p:nvPicPr>
          <p:cNvPr id="32" name="Graphic 31" descr="Handshake with solid fill">
            <a:extLst>
              <a:ext uri="{FF2B5EF4-FFF2-40B4-BE49-F238E27FC236}">
                <a16:creationId xmlns:a16="http://schemas.microsoft.com/office/drawing/2014/main" id="{2EF4AB17-334E-44F4-0EAB-9D68F7EE7E0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70875" y="4386654"/>
            <a:ext cx="914400" cy="914400"/>
          </a:xfrm>
          <a:prstGeom prst="rect">
            <a:avLst/>
          </a:prstGeom>
        </p:spPr>
      </p:pic>
      <p:pic>
        <p:nvPicPr>
          <p:cNvPr id="34" name="Graphic 33" descr="Bar chart with solid fill">
            <a:extLst>
              <a:ext uri="{FF2B5EF4-FFF2-40B4-BE49-F238E27FC236}">
                <a16:creationId xmlns:a16="http://schemas.microsoft.com/office/drawing/2014/main" id="{A207543A-61BC-7F2A-C3B2-EBF856AE438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757410" y="1796334"/>
            <a:ext cx="914400" cy="914400"/>
          </a:xfrm>
          <a:prstGeom prst="rect">
            <a:avLst/>
          </a:prstGeom>
        </p:spPr>
      </p:pic>
      <p:cxnSp>
        <p:nvCxnSpPr>
          <p:cNvPr id="2" name="Straight Connector 1">
            <a:extLst>
              <a:ext uri="{FF2B5EF4-FFF2-40B4-BE49-F238E27FC236}">
                <a16:creationId xmlns:a16="http://schemas.microsoft.com/office/drawing/2014/main" id="{D11738F7-3710-CA70-4310-BFB2E9CADD8C}"/>
              </a:ext>
            </a:extLst>
          </p:cNvPr>
          <p:cNvCxnSpPr/>
          <p:nvPr/>
        </p:nvCxnSpPr>
        <p:spPr>
          <a:xfrm>
            <a:off x="10214610" y="3727749"/>
            <a:ext cx="0" cy="439270"/>
          </a:xfrm>
          <a:prstGeom prst="line">
            <a:avLst/>
          </a:prstGeom>
          <a:ln w="762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5973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E4B16-D674-0792-C161-18BC1C178E96}"/>
              </a:ext>
              <a:ext uri="{C183D7F6-B498-43B3-948B-1728B52AA6E4}">
                <adec:decorative xmlns:adec="http://schemas.microsoft.com/office/drawing/2017/decorative" val="1"/>
              </a:ext>
            </a:extLst>
          </p:cNvPr>
          <p:cNvSpPr/>
          <p:nvPr/>
        </p:nvSpPr>
        <p:spPr>
          <a:xfrm>
            <a:off x="0" y="2716909"/>
            <a:ext cx="8787161" cy="1490134"/>
          </a:xfrm>
          <a:prstGeom prst="rect">
            <a:avLst/>
          </a:prstGeom>
          <a:solidFill>
            <a:srgbClr val="000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Slide Number Placeholder 3">
            <a:extLst>
              <a:ext uri="{FF2B5EF4-FFF2-40B4-BE49-F238E27FC236}">
                <a16:creationId xmlns:a16="http://schemas.microsoft.com/office/drawing/2014/main" id="{5BA26B50-C4C6-A6C0-D64F-8343CD85C7F9}"/>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schemeClr val="bg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bg1"/>
              </a:solidFill>
              <a:effectLst/>
              <a:uLnTx/>
              <a:uFillTx/>
              <a:latin typeface="Verdana"/>
              <a:ea typeface="+mn-ea"/>
              <a:cs typeface="+mn-cs"/>
            </a:endParaRPr>
          </a:p>
        </p:txBody>
      </p:sp>
      <p:sp>
        <p:nvSpPr>
          <p:cNvPr id="10" name="Title 1">
            <a:extLst>
              <a:ext uri="{FF2B5EF4-FFF2-40B4-BE49-F238E27FC236}">
                <a16:creationId xmlns:a16="http://schemas.microsoft.com/office/drawing/2014/main" id="{6C750788-FA3E-2C2E-A0C9-187584942E10}"/>
              </a:ext>
            </a:extLst>
          </p:cNvPr>
          <p:cNvSpPr>
            <a:spLocks noGrp="1"/>
          </p:cNvSpPr>
          <p:nvPr>
            <p:ph type="title"/>
          </p:nvPr>
        </p:nvSpPr>
        <p:spPr>
          <a:xfrm>
            <a:off x="823209" y="3059084"/>
            <a:ext cx="7620001" cy="805784"/>
          </a:xfrm>
        </p:spPr>
        <p:txBody>
          <a:bodyPr vert="horz" lIns="91440" tIns="45720" rIns="91440" bIns="45720" rtlCol="0" anchor="ctr">
            <a:noAutofit/>
          </a:bodyPr>
          <a:lstStyle/>
          <a:p>
            <a:r>
              <a:rPr lang="en-US" sz="3500" b="1" dirty="0">
                <a:solidFill>
                  <a:schemeClr val="tx1"/>
                </a:solidFill>
                <a:ea typeface="Verdana" panose="020B0604030504040204" pitchFamily="34" charset="0"/>
                <a:cs typeface="Arial" panose="020B0604020202020204" pitchFamily="34" charset="0"/>
              </a:rPr>
              <a:t>Primary model and data sources</a:t>
            </a:r>
          </a:p>
        </p:txBody>
      </p:sp>
    </p:spTree>
    <p:custDataLst>
      <p:tags r:id="rId1"/>
    </p:custDataLst>
    <p:extLst>
      <p:ext uri="{BB962C8B-B14F-4D97-AF65-F5344CB8AC3E}">
        <p14:creationId xmlns:p14="http://schemas.microsoft.com/office/powerpoint/2010/main" val="223587784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B2E2A71D-D247-F769-9CC5-0AAFFC561ECB}"/>
              </a:ext>
            </a:extLst>
          </p:cNvPr>
          <p:cNvSpPr>
            <a:spLocks noGrp="1"/>
          </p:cNvSpPr>
          <p:nvPr>
            <p:ph type="title"/>
          </p:nvPr>
        </p:nvSpPr>
        <p:spPr>
          <a:xfrm>
            <a:off x="787931" y="365008"/>
            <a:ext cx="10515600" cy="315912"/>
          </a:xfrm>
        </p:spPr>
        <p:txBody>
          <a:bodyPr/>
          <a:lstStyle/>
          <a:p>
            <a:r>
              <a:rPr lang="en-US" dirty="0"/>
              <a:t>ID modeling workflow</a:t>
            </a:r>
          </a:p>
        </p:txBody>
      </p:sp>
      <p:grpSp>
        <p:nvGrpSpPr>
          <p:cNvPr id="3" name="Group 2">
            <a:extLst>
              <a:ext uri="{FF2B5EF4-FFF2-40B4-BE49-F238E27FC236}">
                <a16:creationId xmlns:a16="http://schemas.microsoft.com/office/drawing/2014/main" id="{A603F49A-1DFB-9B68-671F-5C636A807FC9}"/>
              </a:ext>
            </a:extLst>
          </p:cNvPr>
          <p:cNvGrpSpPr/>
          <p:nvPr/>
        </p:nvGrpSpPr>
        <p:grpSpPr>
          <a:xfrm>
            <a:off x="143953" y="906224"/>
            <a:ext cx="11701091" cy="5951775"/>
            <a:chOff x="-31492" y="859971"/>
            <a:chExt cx="11824760" cy="6014682"/>
          </a:xfrm>
        </p:grpSpPr>
        <p:pic>
          <p:nvPicPr>
            <p:cNvPr id="4" name="Picture 3" descr="Logo&#10;&#10;Description automatically generated">
              <a:extLst>
                <a:ext uri="{FF2B5EF4-FFF2-40B4-BE49-F238E27FC236}">
                  <a16:creationId xmlns:a16="http://schemas.microsoft.com/office/drawing/2014/main" id="{1B008129-A7A0-B304-9489-C7480438EC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6322" y="1936876"/>
              <a:ext cx="1163800" cy="1018972"/>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349BB7E7-6384-3F08-0470-EEB9D7902A46}"/>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207971" y="2026795"/>
              <a:ext cx="1155516" cy="110881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283FA66-E2FE-0BEB-06D6-5881F7DD47BD}"/>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4899848" y="4619470"/>
              <a:ext cx="822959" cy="822959"/>
            </a:xfrm>
            <a:prstGeom prst="rect">
              <a:avLst/>
            </a:prstGeom>
          </p:spPr>
        </p:pic>
        <p:sp>
          <p:nvSpPr>
            <p:cNvPr id="7" name="Oval 6">
              <a:extLst>
                <a:ext uri="{FF2B5EF4-FFF2-40B4-BE49-F238E27FC236}">
                  <a16:creationId xmlns:a16="http://schemas.microsoft.com/office/drawing/2014/main" id="{4C1BBE64-07D3-72CD-D88A-2541CF9A239B}"/>
                </a:ext>
              </a:extLst>
            </p:cNvPr>
            <p:cNvSpPr/>
            <p:nvPr/>
          </p:nvSpPr>
          <p:spPr>
            <a:xfrm>
              <a:off x="228393" y="1696890"/>
              <a:ext cx="1581666" cy="1450757"/>
            </a:xfrm>
            <a:prstGeom prst="ellipse">
              <a:avLst/>
            </a:prstGeom>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0405F1EE-C19E-E8D1-F830-1E0D7B79D5AD}"/>
                </a:ext>
              </a:extLst>
            </p:cNvPr>
            <p:cNvSpPr/>
            <p:nvPr/>
          </p:nvSpPr>
          <p:spPr>
            <a:xfrm>
              <a:off x="4895763" y="4505025"/>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1D40547E-1315-F51A-C5BC-6B77379D3050}"/>
                </a:ext>
              </a:extLst>
            </p:cNvPr>
            <p:cNvSpPr/>
            <p:nvPr/>
          </p:nvSpPr>
          <p:spPr>
            <a:xfrm>
              <a:off x="2530869" y="1696890"/>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81F0BD44-E9D0-A25D-FCCF-38F4A137B578}"/>
                </a:ext>
              </a:extLst>
            </p:cNvPr>
            <p:cNvSpPr/>
            <p:nvPr/>
          </p:nvSpPr>
          <p:spPr>
            <a:xfrm>
              <a:off x="4930897" y="1780164"/>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Oval 12">
              <a:extLst>
                <a:ext uri="{FF2B5EF4-FFF2-40B4-BE49-F238E27FC236}">
                  <a16:creationId xmlns:a16="http://schemas.microsoft.com/office/drawing/2014/main" id="{2F037F56-7470-4AB5-5505-EE4B1B93B900}"/>
                </a:ext>
              </a:extLst>
            </p:cNvPr>
            <p:cNvSpPr/>
            <p:nvPr/>
          </p:nvSpPr>
          <p:spPr>
            <a:xfrm>
              <a:off x="7421867" y="3053563"/>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Oval 14">
              <a:extLst>
                <a:ext uri="{FF2B5EF4-FFF2-40B4-BE49-F238E27FC236}">
                  <a16:creationId xmlns:a16="http://schemas.microsoft.com/office/drawing/2014/main" id="{D7FC66B3-0151-B60E-2734-7246E77658CA}"/>
                </a:ext>
              </a:extLst>
            </p:cNvPr>
            <p:cNvSpPr/>
            <p:nvPr/>
          </p:nvSpPr>
          <p:spPr>
            <a:xfrm>
              <a:off x="9861326" y="1678188"/>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Oval 15">
              <a:extLst>
                <a:ext uri="{FF2B5EF4-FFF2-40B4-BE49-F238E27FC236}">
                  <a16:creationId xmlns:a16="http://schemas.microsoft.com/office/drawing/2014/main" id="{D79815D2-DE3C-F1DB-8E94-55AD271A9177}"/>
                </a:ext>
              </a:extLst>
            </p:cNvPr>
            <p:cNvSpPr/>
            <p:nvPr/>
          </p:nvSpPr>
          <p:spPr>
            <a:xfrm>
              <a:off x="9830781" y="4517273"/>
              <a:ext cx="1581666" cy="1450757"/>
            </a:xfrm>
            <a:prstGeom prst="ellipse">
              <a:avLst/>
            </a:prstGeom>
            <a:noFill/>
            <a:ln w="38100">
              <a:solidFill>
                <a:srgbClr val="DEEB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AAA04B5C-591F-5E02-605A-379D4D1F2B3E}"/>
                </a:ext>
              </a:extLst>
            </p:cNvPr>
            <p:cNvCxnSpPr>
              <a:cxnSpLocks/>
            </p:cNvCxnSpPr>
            <p:nvPr/>
          </p:nvCxnSpPr>
          <p:spPr>
            <a:xfrm>
              <a:off x="7202073" y="859971"/>
              <a:ext cx="0" cy="601468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B48C6B0-8A51-5493-E18C-3F34E07F7D7C}"/>
                </a:ext>
              </a:extLst>
            </p:cNvPr>
            <p:cNvCxnSpPr>
              <a:cxnSpLocks/>
            </p:cNvCxnSpPr>
            <p:nvPr/>
          </p:nvCxnSpPr>
          <p:spPr>
            <a:xfrm>
              <a:off x="9325426" y="859971"/>
              <a:ext cx="7678" cy="601468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F341FAC-8C35-DDB2-88B7-BC7867741091}"/>
                </a:ext>
              </a:extLst>
            </p:cNvPr>
            <p:cNvSpPr txBox="1"/>
            <p:nvPr/>
          </p:nvSpPr>
          <p:spPr>
            <a:xfrm>
              <a:off x="-31492" y="1063513"/>
              <a:ext cx="6987171" cy="400110"/>
            </a:xfrm>
            <a:prstGeom prst="rect">
              <a:avLst/>
            </a:prstGeom>
            <a:noFill/>
          </p:spPr>
          <p:txBody>
            <a:bodyPr wrap="square" rtlCol="0">
              <a:spAutoFit/>
            </a:bodyPr>
            <a:lstStyle/>
            <a:p>
              <a:pPr algn="ctr"/>
              <a:r>
                <a:rPr lang="en-US" sz="2000" b="1" dirty="0">
                  <a:solidFill>
                    <a:schemeClr val="accent5">
                      <a:lumMod val="50000"/>
                    </a:schemeClr>
                  </a:solidFill>
                </a:rPr>
                <a:t>Data collection</a:t>
              </a:r>
            </a:p>
          </p:txBody>
        </p:sp>
        <p:sp>
          <p:nvSpPr>
            <p:cNvPr id="20" name="TextBox 19">
              <a:extLst>
                <a:ext uri="{FF2B5EF4-FFF2-40B4-BE49-F238E27FC236}">
                  <a16:creationId xmlns:a16="http://schemas.microsoft.com/office/drawing/2014/main" id="{0F58F3C0-B2A0-E6EF-E95E-612E65C3C748}"/>
                </a:ext>
              </a:extLst>
            </p:cNvPr>
            <p:cNvSpPr txBox="1"/>
            <p:nvPr/>
          </p:nvSpPr>
          <p:spPr>
            <a:xfrm>
              <a:off x="7076461" y="1119088"/>
              <a:ext cx="2338254" cy="400110"/>
            </a:xfrm>
            <a:prstGeom prst="rect">
              <a:avLst/>
            </a:prstGeom>
            <a:noFill/>
          </p:spPr>
          <p:txBody>
            <a:bodyPr wrap="square" rtlCol="0">
              <a:spAutoFit/>
            </a:bodyPr>
            <a:lstStyle/>
            <a:p>
              <a:pPr algn="ctr"/>
              <a:r>
                <a:rPr lang="en-US" sz="2000" b="1" dirty="0">
                  <a:solidFill>
                    <a:schemeClr val="accent5">
                      <a:lumMod val="50000"/>
                    </a:schemeClr>
                  </a:solidFill>
                </a:rPr>
                <a:t>Modeling</a:t>
              </a:r>
            </a:p>
          </p:txBody>
        </p:sp>
        <p:sp>
          <p:nvSpPr>
            <p:cNvPr id="21" name="TextBox 20">
              <a:extLst>
                <a:ext uri="{FF2B5EF4-FFF2-40B4-BE49-F238E27FC236}">
                  <a16:creationId xmlns:a16="http://schemas.microsoft.com/office/drawing/2014/main" id="{C865981B-80B2-E1DB-3A21-1AC1CE654B46}"/>
                </a:ext>
              </a:extLst>
            </p:cNvPr>
            <p:cNvSpPr txBox="1"/>
            <p:nvPr/>
          </p:nvSpPr>
          <p:spPr>
            <a:xfrm>
              <a:off x="9577992" y="1119088"/>
              <a:ext cx="2206934" cy="404339"/>
            </a:xfrm>
            <a:prstGeom prst="rect">
              <a:avLst/>
            </a:prstGeom>
            <a:noFill/>
          </p:spPr>
          <p:txBody>
            <a:bodyPr wrap="square" rtlCol="0">
              <a:spAutoFit/>
            </a:bodyPr>
            <a:lstStyle/>
            <a:p>
              <a:pPr algn="ctr"/>
              <a:r>
                <a:rPr lang="en-US" sz="2000" b="1" dirty="0">
                  <a:solidFill>
                    <a:schemeClr val="accent5">
                      <a:lumMod val="50000"/>
                    </a:schemeClr>
                  </a:solidFill>
                </a:rPr>
                <a:t>Communication</a:t>
              </a:r>
            </a:p>
          </p:txBody>
        </p:sp>
        <p:sp>
          <p:nvSpPr>
            <p:cNvPr id="22" name="TextBox 21">
              <a:extLst>
                <a:ext uri="{FF2B5EF4-FFF2-40B4-BE49-F238E27FC236}">
                  <a16:creationId xmlns:a16="http://schemas.microsoft.com/office/drawing/2014/main" id="{1A7FC367-9D99-4026-3D48-923A89EC6F18}"/>
                </a:ext>
              </a:extLst>
            </p:cNvPr>
            <p:cNvSpPr txBox="1"/>
            <p:nvPr/>
          </p:nvSpPr>
          <p:spPr>
            <a:xfrm>
              <a:off x="228394" y="3272501"/>
              <a:ext cx="1581666" cy="373236"/>
            </a:xfrm>
            <a:prstGeom prst="rect">
              <a:avLst/>
            </a:prstGeom>
            <a:noFill/>
          </p:spPr>
          <p:txBody>
            <a:bodyPr wrap="square" rtlCol="0">
              <a:spAutoFit/>
            </a:bodyPr>
            <a:lstStyle/>
            <a:p>
              <a:pPr algn="ctr"/>
              <a:r>
                <a:rPr lang="en-US" b="1" dirty="0"/>
                <a:t>Sick people</a:t>
              </a:r>
            </a:p>
          </p:txBody>
        </p:sp>
        <p:sp>
          <p:nvSpPr>
            <p:cNvPr id="23" name="TextBox 22">
              <a:extLst>
                <a:ext uri="{FF2B5EF4-FFF2-40B4-BE49-F238E27FC236}">
                  <a16:creationId xmlns:a16="http://schemas.microsoft.com/office/drawing/2014/main" id="{B5A7EBC0-77D9-6378-DF4D-B77114EA2E2E}"/>
                </a:ext>
              </a:extLst>
            </p:cNvPr>
            <p:cNvSpPr txBox="1"/>
            <p:nvPr/>
          </p:nvSpPr>
          <p:spPr>
            <a:xfrm>
              <a:off x="2157176" y="3272501"/>
              <a:ext cx="2377039" cy="373236"/>
            </a:xfrm>
            <a:prstGeom prst="rect">
              <a:avLst/>
            </a:prstGeom>
            <a:noFill/>
          </p:spPr>
          <p:txBody>
            <a:bodyPr wrap="square" rtlCol="0">
              <a:spAutoFit/>
            </a:bodyPr>
            <a:lstStyle/>
            <a:p>
              <a:pPr algn="ctr"/>
              <a:r>
                <a:rPr lang="en-US" b="1" dirty="0"/>
                <a:t>Health care system</a:t>
              </a:r>
            </a:p>
          </p:txBody>
        </p:sp>
        <p:sp>
          <p:nvSpPr>
            <p:cNvPr id="24" name="TextBox 23">
              <a:extLst>
                <a:ext uri="{FF2B5EF4-FFF2-40B4-BE49-F238E27FC236}">
                  <a16:creationId xmlns:a16="http://schemas.microsoft.com/office/drawing/2014/main" id="{6488755F-CCCA-8E6C-FC47-CAC26436306B}"/>
                </a:ext>
              </a:extLst>
            </p:cNvPr>
            <p:cNvSpPr txBox="1"/>
            <p:nvPr/>
          </p:nvSpPr>
          <p:spPr>
            <a:xfrm>
              <a:off x="4607664" y="6094980"/>
              <a:ext cx="2309924" cy="373236"/>
            </a:xfrm>
            <a:prstGeom prst="rect">
              <a:avLst/>
            </a:prstGeom>
            <a:noFill/>
          </p:spPr>
          <p:txBody>
            <a:bodyPr wrap="square" rtlCol="0">
              <a:spAutoFit/>
            </a:bodyPr>
            <a:lstStyle/>
            <a:p>
              <a:pPr algn="ctr"/>
              <a:r>
                <a:rPr lang="en-US" b="1" dirty="0"/>
                <a:t>Other data sources</a:t>
              </a:r>
            </a:p>
          </p:txBody>
        </p:sp>
        <p:sp>
          <p:nvSpPr>
            <p:cNvPr id="25" name="TextBox 24">
              <a:extLst>
                <a:ext uri="{FF2B5EF4-FFF2-40B4-BE49-F238E27FC236}">
                  <a16:creationId xmlns:a16="http://schemas.microsoft.com/office/drawing/2014/main" id="{7CE165ED-C971-A3C9-3F8E-C971A80936EC}"/>
                </a:ext>
              </a:extLst>
            </p:cNvPr>
            <p:cNvSpPr txBox="1"/>
            <p:nvPr/>
          </p:nvSpPr>
          <p:spPr>
            <a:xfrm>
              <a:off x="4709944" y="3274170"/>
              <a:ext cx="2151568" cy="373236"/>
            </a:xfrm>
            <a:prstGeom prst="rect">
              <a:avLst/>
            </a:prstGeom>
            <a:noFill/>
          </p:spPr>
          <p:txBody>
            <a:bodyPr wrap="square" rtlCol="0">
              <a:spAutoFit/>
            </a:bodyPr>
            <a:lstStyle/>
            <a:p>
              <a:pPr algn="ctr"/>
              <a:r>
                <a:rPr lang="en-US" b="1" dirty="0"/>
                <a:t>Data aggregation</a:t>
              </a:r>
            </a:p>
          </p:txBody>
        </p:sp>
        <p:sp>
          <p:nvSpPr>
            <p:cNvPr id="26" name="TextBox 25">
              <a:extLst>
                <a:ext uri="{FF2B5EF4-FFF2-40B4-BE49-F238E27FC236}">
                  <a16:creationId xmlns:a16="http://schemas.microsoft.com/office/drawing/2014/main" id="{FD7ED5AE-060C-E942-F207-1FF16E4C67D2}"/>
                </a:ext>
              </a:extLst>
            </p:cNvPr>
            <p:cNvSpPr txBox="1"/>
            <p:nvPr/>
          </p:nvSpPr>
          <p:spPr>
            <a:xfrm>
              <a:off x="7407203" y="4650308"/>
              <a:ext cx="1594479" cy="373236"/>
            </a:xfrm>
            <a:prstGeom prst="rect">
              <a:avLst/>
            </a:prstGeom>
            <a:noFill/>
          </p:spPr>
          <p:txBody>
            <a:bodyPr wrap="square" rtlCol="0">
              <a:spAutoFit/>
            </a:bodyPr>
            <a:lstStyle/>
            <a:p>
              <a:pPr algn="ctr"/>
              <a:r>
                <a:rPr lang="en-US" b="1" dirty="0"/>
                <a:t>ID model</a:t>
              </a:r>
            </a:p>
          </p:txBody>
        </p:sp>
        <p:sp>
          <p:nvSpPr>
            <p:cNvPr id="27" name="TextBox 26">
              <a:extLst>
                <a:ext uri="{FF2B5EF4-FFF2-40B4-BE49-F238E27FC236}">
                  <a16:creationId xmlns:a16="http://schemas.microsoft.com/office/drawing/2014/main" id="{1EC1A362-0C79-1DA7-BAFC-B49DA5ED1264}"/>
                </a:ext>
              </a:extLst>
            </p:cNvPr>
            <p:cNvSpPr txBox="1"/>
            <p:nvPr/>
          </p:nvSpPr>
          <p:spPr>
            <a:xfrm>
              <a:off x="9621777" y="3271833"/>
              <a:ext cx="2171491" cy="373236"/>
            </a:xfrm>
            <a:prstGeom prst="rect">
              <a:avLst/>
            </a:prstGeom>
            <a:noFill/>
          </p:spPr>
          <p:txBody>
            <a:bodyPr wrap="square" rtlCol="0">
              <a:spAutoFit/>
            </a:bodyPr>
            <a:lstStyle/>
            <a:p>
              <a:pPr algn="ctr"/>
              <a:r>
                <a:rPr lang="en-US" b="1" dirty="0"/>
                <a:t>Decision makers</a:t>
              </a:r>
            </a:p>
          </p:txBody>
        </p:sp>
        <p:sp>
          <p:nvSpPr>
            <p:cNvPr id="28" name="TextBox 27">
              <a:extLst>
                <a:ext uri="{FF2B5EF4-FFF2-40B4-BE49-F238E27FC236}">
                  <a16:creationId xmlns:a16="http://schemas.microsoft.com/office/drawing/2014/main" id="{D8D57ECB-A0EC-6C9B-1566-944C5476DF59}"/>
                </a:ext>
              </a:extLst>
            </p:cNvPr>
            <p:cNvSpPr txBox="1"/>
            <p:nvPr/>
          </p:nvSpPr>
          <p:spPr>
            <a:xfrm>
              <a:off x="9585446" y="6121510"/>
              <a:ext cx="2059264" cy="404339"/>
            </a:xfrm>
            <a:prstGeom prst="rect">
              <a:avLst/>
            </a:prstGeom>
            <a:noFill/>
          </p:spPr>
          <p:txBody>
            <a:bodyPr wrap="square" rtlCol="0">
              <a:spAutoFit/>
            </a:bodyPr>
            <a:lstStyle/>
            <a:p>
              <a:pPr algn="ctr"/>
              <a:r>
                <a:rPr lang="en-US" sz="2000" b="1" dirty="0"/>
                <a:t>General public</a:t>
              </a:r>
            </a:p>
          </p:txBody>
        </p:sp>
        <p:cxnSp>
          <p:nvCxnSpPr>
            <p:cNvPr id="29" name="Straight Arrow Connector 28">
              <a:extLst>
                <a:ext uri="{FF2B5EF4-FFF2-40B4-BE49-F238E27FC236}">
                  <a16:creationId xmlns:a16="http://schemas.microsoft.com/office/drawing/2014/main" id="{8EA38693-CC3D-9F82-0528-1F33603513F3}"/>
                </a:ext>
              </a:extLst>
            </p:cNvPr>
            <p:cNvCxnSpPr>
              <a:cxnSpLocks/>
            </p:cNvCxnSpPr>
            <p:nvPr/>
          </p:nvCxnSpPr>
          <p:spPr>
            <a:xfrm>
              <a:off x="1909381" y="2422267"/>
              <a:ext cx="588024" cy="79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54AE2627-62FA-D0DD-0C88-59818B5274F5}"/>
                </a:ext>
              </a:extLst>
            </p:cNvPr>
            <p:cNvCxnSpPr>
              <a:cxnSpLocks/>
            </p:cNvCxnSpPr>
            <p:nvPr/>
          </p:nvCxnSpPr>
          <p:spPr>
            <a:xfrm>
              <a:off x="6604963" y="2845415"/>
              <a:ext cx="735119" cy="569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4013E186-86F9-0747-6C80-12F02B1F743B}"/>
                </a:ext>
              </a:extLst>
            </p:cNvPr>
            <p:cNvCxnSpPr>
              <a:cxnSpLocks/>
            </p:cNvCxnSpPr>
            <p:nvPr/>
          </p:nvCxnSpPr>
          <p:spPr>
            <a:xfrm flipV="1">
              <a:off x="6686046" y="4355952"/>
              <a:ext cx="735119" cy="569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ADBB6983-0868-97ED-C488-E29F92E4E90F}"/>
                </a:ext>
              </a:extLst>
            </p:cNvPr>
            <p:cNvCxnSpPr>
              <a:cxnSpLocks/>
            </p:cNvCxnSpPr>
            <p:nvPr/>
          </p:nvCxnSpPr>
          <p:spPr>
            <a:xfrm>
              <a:off x="4168771" y="2499871"/>
              <a:ext cx="588024" cy="79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61BE1F1E-5625-D0A9-AA44-19500182FCC2}"/>
                </a:ext>
              </a:extLst>
            </p:cNvPr>
            <p:cNvCxnSpPr>
              <a:cxnSpLocks/>
            </p:cNvCxnSpPr>
            <p:nvPr/>
          </p:nvCxnSpPr>
          <p:spPr>
            <a:xfrm flipV="1">
              <a:off x="9027968" y="2884192"/>
              <a:ext cx="735119" cy="569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0FBDDD3C-1C18-3D4B-83D2-10C7B92A4863}"/>
                </a:ext>
              </a:extLst>
            </p:cNvPr>
            <p:cNvCxnSpPr>
              <a:cxnSpLocks/>
            </p:cNvCxnSpPr>
            <p:nvPr/>
          </p:nvCxnSpPr>
          <p:spPr>
            <a:xfrm>
              <a:off x="9027968" y="4219369"/>
              <a:ext cx="735119" cy="5699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5" name="Picture 34" descr="Logo, icon&#10;&#10;Description automatically generated with medium confidence">
              <a:extLst>
                <a:ext uri="{FF2B5EF4-FFF2-40B4-BE49-F238E27FC236}">
                  <a16:creationId xmlns:a16="http://schemas.microsoft.com/office/drawing/2014/main" id="{8806BCAA-5263-F9F8-02F9-F87564659596}"/>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462187" y="1898018"/>
              <a:ext cx="1107573" cy="1107573"/>
            </a:xfrm>
            <a:prstGeom prst="rect">
              <a:avLst/>
            </a:prstGeom>
            <a:noFill/>
          </p:spPr>
        </p:pic>
        <p:pic>
          <p:nvPicPr>
            <p:cNvPr id="36" name="Picture 35" descr="Icon&#10;&#10;Description automatically generated with medium confidence">
              <a:extLst>
                <a:ext uri="{FF2B5EF4-FFF2-40B4-BE49-F238E27FC236}">
                  <a16:creationId xmlns:a16="http://schemas.microsoft.com/office/drawing/2014/main" id="{EF080DAD-1E35-9829-B139-D3055ABA7B75}"/>
                </a:ext>
              </a:extLst>
            </p:cNvPr>
            <p:cNvPicPr>
              <a:picLocks noChangeAspect="1"/>
            </p:cNvPicPr>
            <p:nvPr/>
          </p:nvPicPr>
          <p: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2808429" y="1887579"/>
              <a:ext cx="1085373" cy="1085373"/>
            </a:xfrm>
            <a:prstGeom prst="rect">
              <a:avLst/>
            </a:prstGeom>
          </p:spPr>
        </p:pic>
        <p:pic>
          <p:nvPicPr>
            <p:cNvPr id="37" name="Picture 36" descr="Icon&#10;&#10;Description automatically generated">
              <a:extLst>
                <a:ext uri="{FF2B5EF4-FFF2-40B4-BE49-F238E27FC236}">
                  <a16:creationId xmlns:a16="http://schemas.microsoft.com/office/drawing/2014/main" id="{2FB07731-BD6F-9063-4120-1A0BC5A49F6C}"/>
                </a:ext>
              </a:extLst>
            </p:cNvPr>
            <p:cNvPicPr>
              <a:picLocks noChangeAspect="1"/>
            </p:cNvPicPr>
            <p:nvPr/>
          </p:nvPicPr>
          <p:blipFill>
            <a:blip r:embed="rId13" cstate="email">
              <a:extLs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a:off x="5023233" y="5090622"/>
              <a:ext cx="1279591" cy="913308"/>
            </a:xfrm>
            <a:prstGeom prst="rect">
              <a:avLst/>
            </a:prstGeom>
          </p:spPr>
        </p:pic>
        <p:pic>
          <p:nvPicPr>
            <p:cNvPr id="38" name="Picture 37" descr="Logo, icon&#10;&#10;Description automatically generated">
              <a:extLst>
                <a:ext uri="{FF2B5EF4-FFF2-40B4-BE49-F238E27FC236}">
                  <a16:creationId xmlns:a16="http://schemas.microsoft.com/office/drawing/2014/main" id="{E9FE8866-814C-0AF6-8FC1-66CC686FF3C6}"/>
                </a:ext>
              </a:extLst>
            </p:cNvPr>
            <p:cNvPicPr>
              <a:picLocks noChangeAspect="1"/>
            </p:cNvPicPr>
            <p:nvPr/>
          </p:nvPicPr>
          <p:blipFill>
            <a:blip r:embed="rId15" cstate="email">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5721836" y="4738000"/>
              <a:ext cx="523318" cy="523318"/>
            </a:xfrm>
            <a:prstGeom prst="rect">
              <a:avLst/>
            </a:prstGeom>
          </p:spPr>
        </p:pic>
        <p:pic>
          <p:nvPicPr>
            <p:cNvPr id="39" name="Picture 38" descr="Shape&#10;&#10;Description automatically generated with low confidence">
              <a:extLst>
                <a:ext uri="{FF2B5EF4-FFF2-40B4-BE49-F238E27FC236}">
                  <a16:creationId xmlns:a16="http://schemas.microsoft.com/office/drawing/2014/main" id="{56282B6C-5C70-433E-1127-2F9F2FD3EE40}"/>
                </a:ext>
              </a:extLst>
            </p:cNvPr>
            <p:cNvPicPr>
              <a:picLocks noChangeAspect="1"/>
            </p:cNvPicPr>
            <p:nvPr/>
          </p:nvPicPr>
          <p:blipFill>
            <a:blip r:embed="rId17" cstate="email">
              <a:extLst>
                <a:ext uri="{28A0092B-C50C-407E-A947-70E740481C1C}">
                  <a14:useLocalDpi xmlns:a14="http://schemas.microsoft.com/office/drawing/2010/main"/>
                </a:ext>
                <a:ext uri="{837473B0-CC2E-450A-ABE3-18F120FF3D39}">
                  <a1611:picAttrSrcUrl xmlns:a1611="http://schemas.microsoft.com/office/drawing/2016/11/main" r:id="rId18"/>
                </a:ext>
              </a:extLst>
            </a:blip>
            <a:stretch>
              <a:fillRect/>
            </a:stretch>
          </p:blipFill>
          <p:spPr>
            <a:xfrm>
              <a:off x="7634031" y="3335615"/>
              <a:ext cx="1223114" cy="917336"/>
            </a:xfrm>
            <a:prstGeom prst="rect">
              <a:avLst/>
            </a:prstGeom>
          </p:spPr>
        </p:pic>
        <p:pic>
          <p:nvPicPr>
            <p:cNvPr id="40" name="Picture 39" descr="A picture containing text, container&#10;&#10;Description automatically generated">
              <a:extLst>
                <a:ext uri="{FF2B5EF4-FFF2-40B4-BE49-F238E27FC236}">
                  <a16:creationId xmlns:a16="http://schemas.microsoft.com/office/drawing/2014/main" id="{1857D41A-9539-1C56-27AF-067AA3FE2AB1}"/>
                </a:ext>
              </a:extLst>
            </p:cNvPr>
            <p:cNvPicPr>
              <a:picLocks noChangeAspect="1"/>
            </p:cNvPicPr>
            <p:nvPr/>
          </p:nvPicPr>
          <p:blipFill>
            <a:blip r:embed="rId19" cstate="email">
              <a:extLst>
                <a:ext uri="{28A0092B-C50C-407E-A947-70E740481C1C}">
                  <a14:useLocalDpi xmlns:a14="http://schemas.microsoft.com/office/drawing/2010/main"/>
                </a:ext>
                <a:ext uri="{837473B0-CC2E-450A-ABE3-18F120FF3D39}">
                  <a1611:picAttrSrcUrl xmlns:a1611="http://schemas.microsoft.com/office/drawing/2016/11/main" r:id="rId20"/>
                </a:ext>
              </a:extLst>
            </a:blip>
            <a:stretch>
              <a:fillRect/>
            </a:stretch>
          </p:blipFill>
          <p:spPr>
            <a:xfrm>
              <a:off x="10050845" y="4699165"/>
              <a:ext cx="1195187" cy="1093437"/>
            </a:xfrm>
            <a:prstGeom prst="rect">
              <a:avLst/>
            </a:prstGeom>
          </p:spPr>
        </p:pic>
      </p:grpSp>
    </p:spTree>
    <p:custDataLst>
      <p:tags r:id="rId1"/>
    </p:custDataLst>
    <p:extLst>
      <p:ext uri="{BB962C8B-B14F-4D97-AF65-F5344CB8AC3E}">
        <p14:creationId xmlns:p14="http://schemas.microsoft.com/office/powerpoint/2010/main" val="322647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B03321F9-B20E-428D-BA00-C28ACA995CBF}"/>
              </a:ext>
            </a:extLst>
          </p:cNvPr>
          <p:cNvSpPr txBox="1">
            <a:spLocks/>
          </p:cNvSpPr>
          <p:nvPr/>
        </p:nvSpPr>
        <p:spPr>
          <a:xfrm>
            <a:off x="9144000" y="6477000"/>
            <a:ext cx="2844800" cy="276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A3300C-2B65-410F-93D2-F0E3DC0D85CE}" type="slidenum">
              <a:rPr kumimoji="0" lang="en-US"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9006B9CC-63D0-45D9-93B3-3EE89FBA7C5F}"/>
              </a:ext>
            </a:extLst>
          </p:cNvPr>
          <p:cNvSpPr>
            <a:spLocks noGrp="1"/>
          </p:cNvSpPr>
          <p:nvPr>
            <p:ph type="title"/>
          </p:nvPr>
        </p:nvSpPr>
        <p:spPr/>
        <p:txBody>
          <a:bodyPr/>
          <a:lstStyle/>
          <a:p>
            <a:r>
              <a:rPr lang="en-US" sz="2500" dirty="0">
                <a:ea typeface="Verdana" panose="020B0604030504040204" pitchFamily="34" charset="0"/>
                <a:cs typeface="Arial" panose="020B0604020202020204" pitchFamily="34" charset="0"/>
              </a:rPr>
              <a:t>What do we </a:t>
            </a:r>
            <a:r>
              <a:rPr lang="en-US" sz="2500" i="1" dirty="0">
                <a:ea typeface="Verdana" panose="020B0604030504040204" pitchFamily="34" charset="0"/>
                <a:cs typeface="Arial" panose="020B0604020202020204" pitchFamily="34" charset="0"/>
              </a:rPr>
              <a:t>actually measure</a:t>
            </a:r>
            <a:r>
              <a:rPr lang="en-US" sz="2500" dirty="0">
                <a:ea typeface="Verdana" panose="020B0604030504040204" pitchFamily="34" charset="0"/>
                <a:cs typeface="Arial" panose="020B0604020202020204" pitchFamily="34" charset="0"/>
              </a:rPr>
              <a:t>?</a:t>
            </a:r>
            <a:endParaRPr lang="en-US" sz="2500" dirty="0">
              <a:cs typeface="Arial" panose="020B0604020202020204" pitchFamily="34" charset="0"/>
            </a:endParaRPr>
          </a:p>
        </p:txBody>
      </p:sp>
      <p:graphicFrame>
        <p:nvGraphicFramePr>
          <p:cNvPr id="4" name="Table 4">
            <a:extLst>
              <a:ext uri="{FF2B5EF4-FFF2-40B4-BE49-F238E27FC236}">
                <a16:creationId xmlns:a16="http://schemas.microsoft.com/office/drawing/2014/main" id="{2F68C3EC-BA26-3425-026C-51EE8D22A3BA}"/>
              </a:ext>
            </a:extLst>
          </p:cNvPr>
          <p:cNvGraphicFramePr>
            <a:graphicFrameLocks noGrp="1"/>
          </p:cNvGraphicFramePr>
          <p:nvPr>
            <p:extLst>
              <p:ext uri="{D42A27DB-BD31-4B8C-83A1-F6EECF244321}">
                <p14:modId xmlns:p14="http://schemas.microsoft.com/office/powerpoint/2010/main" val="272945358"/>
              </p:ext>
            </p:extLst>
          </p:nvPr>
        </p:nvGraphicFramePr>
        <p:xfrm>
          <a:off x="1230406" y="1342120"/>
          <a:ext cx="9731188" cy="4945715"/>
        </p:xfrm>
        <a:graphic>
          <a:graphicData uri="http://schemas.openxmlformats.org/drawingml/2006/table">
            <a:tbl>
              <a:tblPr firstRow="1" bandRow="1">
                <a:tableStyleId>{5C22544A-7EE6-4342-B048-85BDC9FD1C3A}</a:tableStyleId>
              </a:tblPr>
              <a:tblGrid>
                <a:gridCol w="4732918">
                  <a:extLst>
                    <a:ext uri="{9D8B030D-6E8A-4147-A177-3AD203B41FA5}">
                      <a16:colId xmlns:a16="http://schemas.microsoft.com/office/drawing/2014/main" val="2765673671"/>
                    </a:ext>
                  </a:extLst>
                </a:gridCol>
                <a:gridCol w="4998270">
                  <a:extLst>
                    <a:ext uri="{9D8B030D-6E8A-4147-A177-3AD203B41FA5}">
                      <a16:colId xmlns:a16="http://schemas.microsoft.com/office/drawing/2014/main" val="2557217754"/>
                    </a:ext>
                  </a:extLst>
                </a:gridCol>
              </a:tblGrid>
              <a:tr h="598999">
                <a:tc>
                  <a:txBody>
                    <a:bodyPr/>
                    <a:lstStyle/>
                    <a:p>
                      <a:pPr algn="ctr"/>
                      <a:r>
                        <a:rPr lang="en-US" dirty="0"/>
                        <a:t>What we want to know</a:t>
                      </a:r>
                    </a:p>
                  </a:txBody>
                  <a:tcPr anchor="ctr"/>
                </a:tc>
                <a:tc>
                  <a:txBody>
                    <a:bodyPr/>
                    <a:lstStyle/>
                    <a:p>
                      <a:pPr algn="ctr"/>
                      <a:r>
                        <a:rPr lang="en-US" dirty="0"/>
                        <a:t>What we can measure</a:t>
                      </a:r>
                    </a:p>
                  </a:txBody>
                  <a:tcPr anchor="ctr"/>
                </a:tc>
                <a:extLst>
                  <a:ext uri="{0D108BD9-81ED-4DB2-BD59-A6C34878D82A}">
                    <a16:rowId xmlns:a16="http://schemas.microsoft.com/office/drawing/2014/main" val="3454365034"/>
                  </a:ext>
                </a:extLst>
              </a:tr>
              <a:tr h="598999">
                <a:tc>
                  <a:txBody>
                    <a:bodyPr/>
                    <a:lstStyle/>
                    <a:p>
                      <a:pPr algn="ctr"/>
                      <a:r>
                        <a:rPr lang="en-US" dirty="0"/>
                        <a:t>How many people are infected?</a:t>
                      </a:r>
                    </a:p>
                  </a:txBody>
                  <a:tcPr anchor="ctr"/>
                </a:tc>
                <a:tc>
                  <a:txBody>
                    <a:bodyPr/>
                    <a:lstStyle/>
                    <a:p>
                      <a:pPr marL="285750" indent="-285750" algn="l">
                        <a:buFont typeface="Wingdings" panose="05000000000000000000" pitchFamily="2" charset="2"/>
                        <a:buChar char="§"/>
                      </a:pPr>
                      <a:endParaRPr lang="en-US" sz="1600" dirty="0"/>
                    </a:p>
                  </a:txBody>
                  <a:tcPr anchor="ctr"/>
                </a:tc>
                <a:extLst>
                  <a:ext uri="{0D108BD9-81ED-4DB2-BD59-A6C34878D82A}">
                    <a16:rowId xmlns:a16="http://schemas.microsoft.com/office/drawing/2014/main" val="3775346810"/>
                  </a:ext>
                </a:extLst>
              </a:tr>
              <a:tr h="598999">
                <a:tc>
                  <a:txBody>
                    <a:bodyPr/>
                    <a:lstStyle/>
                    <a:p>
                      <a:pPr algn="ctr"/>
                      <a:r>
                        <a:rPr lang="en-US" dirty="0"/>
                        <a:t>How much transmission is happening?</a:t>
                      </a:r>
                    </a:p>
                  </a:txBody>
                  <a:tcPr anchor="ctr"/>
                </a:tc>
                <a:tc>
                  <a:txBody>
                    <a:bodyPr/>
                    <a:lstStyle/>
                    <a:p>
                      <a:pPr marL="285750" indent="-285750" algn="l">
                        <a:buFont typeface="Wingdings" panose="05000000000000000000" pitchFamily="2" charset="2"/>
                        <a:buChar char="§"/>
                      </a:pPr>
                      <a:endParaRPr lang="en-US" sz="1600" dirty="0"/>
                    </a:p>
                  </a:txBody>
                  <a:tcPr anchor="ctr"/>
                </a:tc>
                <a:extLst>
                  <a:ext uri="{0D108BD9-81ED-4DB2-BD59-A6C34878D82A}">
                    <a16:rowId xmlns:a16="http://schemas.microsoft.com/office/drawing/2014/main" val="4192934928"/>
                  </a:ext>
                </a:extLst>
              </a:tr>
              <a:tr h="598999">
                <a:tc>
                  <a:txBody>
                    <a:bodyPr/>
                    <a:lstStyle/>
                    <a:p>
                      <a:pPr algn="ctr"/>
                      <a:r>
                        <a:rPr lang="en-US" dirty="0"/>
                        <a:t>How much burden is COVID-19</a:t>
                      </a:r>
                    </a:p>
                    <a:p>
                      <a:pPr algn="ctr"/>
                      <a:r>
                        <a:rPr lang="en-US" dirty="0"/>
                        <a:t>putting on people?</a:t>
                      </a:r>
                    </a:p>
                    <a:p>
                      <a:pPr algn="ctr"/>
                      <a:endParaRPr lang="en-US" dirty="0"/>
                    </a:p>
                  </a:txBody>
                  <a:tcPr anchor="ctr"/>
                </a:tc>
                <a:tc>
                  <a:txBody>
                    <a:bodyPr/>
                    <a:lstStyle/>
                    <a:p>
                      <a:pPr marL="0" indent="0" algn="l">
                        <a:buFont typeface="Wingdings" panose="05000000000000000000" pitchFamily="2" charset="2"/>
                        <a:buNone/>
                      </a:pPr>
                      <a:endParaRPr lang="en-US" sz="1600" dirty="0"/>
                    </a:p>
                    <a:p>
                      <a:pPr marL="0" indent="0" algn="l">
                        <a:buFont typeface="Wingdings" panose="05000000000000000000" pitchFamily="2" charset="2"/>
                        <a:buNone/>
                      </a:pPr>
                      <a:endParaRPr lang="en-US" sz="1600" dirty="0"/>
                    </a:p>
                    <a:p>
                      <a:pPr marL="0" indent="0" algn="l">
                        <a:buFont typeface="Wingdings" panose="05000000000000000000" pitchFamily="2" charset="2"/>
                        <a:buNone/>
                      </a:pPr>
                      <a:endParaRPr lang="en-US" sz="1600" dirty="0"/>
                    </a:p>
                    <a:p>
                      <a:pPr marL="0" indent="0" algn="l">
                        <a:buFont typeface="Wingdings" panose="05000000000000000000" pitchFamily="2" charset="2"/>
                        <a:buNone/>
                      </a:pPr>
                      <a:endParaRPr lang="en-US" sz="1600" dirty="0"/>
                    </a:p>
                    <a:p>
                      <a:pPr marL="0" indent="0" algn="l">
                        <a:buFont typeface="Wingdings" panose="05000000000000000000" pitchFamily="2" charset="2"/>
                        <a:buNone/>
                      </a:pPr>
                      <a:endParaRPr lang="en-US" sz="1600" dirty="0"/>
                    </a:p>
                  </a:txBody>
                  <a:tcPr anchor="ctr"/>
                </a:tc>
                <a:extLst>
                  <a:ext uri="{0D108BD9-81ED-4DB2-BD59-A6C34878D82A}">
                    <a16:rowId xmlns:a16="http://schemas.microsoft.com/office/drawing/2014/main" val="3325825140"/>
                  </a:ext>
                </a:extLst>
              </a:tr>
              <a:tr h="598999">
                <a:tc>
                  <a:txBody>
                    <a:bodyPr/>
                    <a:lstStyle/>
                    <a:p>
                      <a:pPr algn="ctr"/>
                      <a:r>
                        <a:rPr lang="en-US" dirty="0"/>
                        <a:t>How much burden is COVID-19</a:t>
                      </a:r>
                    </a:p>
                    <a:p>
                      <a:pPr algn="ctr"/>
                      <a:r>
                        <a:rPr lang="en-US" dirty="0"/>
                        <a:t>putting on our health care system?</a:t>
                      </a:r>
                    </a:p>
                  </a:txBody>
                  <a:tcPr anchor="ctr"/>
                </a:tc>
                <a:tc>
                  <a:txBody>
                    <a:bodyPr/>
                    <a:lstStyle/>
                    <a:p>
                      <a:pPr algn="l"/>
                      <a:endParaRPr lang="en-US" dirty="0"/>
                    </a:p>
                  </a:txBody>
                  <a:tcPr anchor="ctr"/>
                </a:tc>
                <a:extLst>
                  <a:ext uri="{0D108BD9-81ED-4DB2-BD59-A6C34878D82A}">
                    <a16:rowId xmlns:a16="http://schemas.microsoft.com/office/drawing/2014/main" val="1979409992"/>
                  </a:ext>
                </a:extLst>
              </a:tr>
              <a:tr h="598999">
                <a:tc>
                  <a:txBody>
                    <a:bodyPr/>
                    <a:lstStyle/>
                    <a:p>
                      <a:pPr algn="ctr"/>
                      <a:r>
                        <a:rPr lang="en-US" dirty="0"/>
                        <a:t>What might happen going forward?</a:t>
                      </a:r>
                    </a:p>
                  </a:txBody>
                  <a:tcPr anchor="ctr"/>
                </a:tc>
                <a:tc>
                  <a:txBody>
                    <a:bodyPr/>
                    <a:lstStyle/>
                    <a:p>
                      <a:pPr algn="l"/>
                      <a:endParaRPr lang="en-US" dirty="0"/>
                    </a:p>
                  </a:txBody>
                  <a:tcPr anchor="ctr"/>
                </a:tc>
                <a:extLst>
                  <a:ext uri="{0D108BD9-81ED-4DB2-BD59-A6C34878D82A}">
                    <a16:rowId xmlns:a16="http://schemas.microsoft.com/office/drawing/2014/main" val="938089219"/>
                  </a:ext>
                </a:extLst>
              </a:tr>
              <a:tr h="598999">
                <a:tc>
                  <a:txBody>
                    <a:bodyPr/>
                    <a:lstStyle/>
                    <a:p>
                      <a:pPr algn="ctr"/>
                      <a:r>
                        <a:rPr lang="en-US" dirty="0"/>
                        <a:t>What can we do about this?</a:t>
                      </a:r>
                    </a:p>
                  </a:txBody>
                  <a:tcPr anchor="ctr"/>
                </a:tc>
                <a:tc>
                  <a:txBody>
                    <a:bodyPr/>
                    <a:lstStyle/>
                    <a:p>
                      <a:pPr algn="l"/>
                      <a:endParaRPr lang="en-US" dirty="0"/>
                    </a:p>
                  </a:txBody>
                  <a:tcPr anchor="ctr"/>
                </a:tc>
                <a:extLst>
                  <a:ext uri="{0D108BD9-81ED-4DB2-BD59-A6C34878D82A}">
                    <a16:rowId xmlns:a16="http://schemas.microsoft.com/office/drawing/2014/main" val="3724073724"/>
                  </a:ext>
                </a:extLst>
              </a:tr>
            </a:tbl>
          </a:graphicData>
        </a:graphic>
      </p:graphicFrame>
    </p:spTree>
    <p:custDataLst>
      <p:tags r:id="rId1"/>
    </p:custDataLst>
    <p:extLst>
      <p:ext uri="{BB962C8B-B14F-4D97-AF65-F5344CB8AC3E}">
        <p14:creationId xmlns:p14="http://schemas.microsoft.com/office/powerpoint/2010/main" val="2737107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D942B1D4C5D546B86ABFF57FD92DDE" ma:contentTypeVersion="16" ma:contentTypeDescription="Create a new document." ma:contentTypeScope="" ma:versionID="838365ebc44bf0bc25711ef83367db6d">
  <xsd:schema xmlns:xsd="http://www.w3.org/2001/XMLSchema" xmlns:xs="http://www.w3.org/2001/XMLSchema" xmlns:p="http://schemas.microsoft.com/office/2006/metadata/properties" xmlns:ns2="fdc796a1-a913-4f22-a797-0be9939bacc5" xmlns:ns3="a67f4f1f-99a0-4d46-babe-2fab5481749e" xmlns:ns4="ab06a5aa-8e31-4bdb-9b13-38c58a92ec8a" targetNamespace="http://schemas.microsoft.com/office/2006/metadata/properties" ma:root="true" ma:fieldsID="da45e52d570d1981bf0e09a2e453f7d4" ns2:_="" ns3:_="" ns4:_="">
    <xsd:import namespace="fdc796a1-a913-4f22-a797-0be9939bacc5"/>
    <xsd:import namespace="a67f4f1f-99a0-4d46-babe-2fab5481749e"/>
    <xsd:import namespace="ab06a5aa-8e31-4bdb-9b13-38c58a92ec8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3:lcf76f155ced4ddcb4097134ff3c332f" minOccurs="0"/>
                <xsd:element ref="ns4: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796a1-a913-4f22-a797-0be9939bac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7f4f1f-99a0-4d46-babe-2fab5481749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6a3b660-1ffe-435f-8e78-94b70e5ce8b7}" ma:internalName="TaxCatchAll" ma:showField="CatchAllData" ma:web="fdc796a1-a913-4f22-a797-0be9939bac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c796a1-a913-4f22-a797-0be9939bacc5">
      <UserInfo>
        <DisplayName>Turcheti E Melo, Nicole</DisplayName>
        <AccountId>44</AccountId>
        <AccountType/>
      </UserInfo>
    </SharedWithUsers>
    <TaxCatchAll xmlns="ab06a5aa-8e31-4bdb-9b13-38c58a92ec8a" xsi:nil="true"/>
    <lcf76f155ced4ddcb4097134ff3c332f xmlns="a67f4f1f-99a0-4d46-babe-2fab5481749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BC6EB1-CD97-465C-9D71-6DB9C3507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796a1-a913-4f22-a797-0be9939bacc5"/>
    <ds:schemaRef ds:uri="a67f4f1f-99a0-4d46-babe-2fab5481749e"/>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0B8796-14AF-4102-9C7A-EC9C33AB60D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67f4f1f-99a0-4d46-babe-2fab5481749e"/>
    <ds:schemaRef ds:uri="ab06a5aa-8e31-4bdb-9b13-38c58a92ec8a"/>
    <ds:schemaRef ds:uri="http://purl.org/dc/terms/"/>
    <ds:schemaRef ds:uri="fdc796a1-a913-4f22-a797-0be9939bacc5"/>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707417F-F982-4702-AC43-8D8FC250FE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4451</TotalTime>
  <Words>5231</Words>
  <Application>Microsoft Office PowerPoint</Application>
  <PresentationFormat>Widescreen</PresentationFormat>
  <Paragraphs>549</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Verdana</vt:lpstr>
      <vt:lpstr>Wingdings</vt:lpstr>
      <vt:lpstr>Office Theme</vt:lpstr>
      <vt:lpstr>Using Pandemic Data Modeling to Inform Public Health Decisions</vt:lpstr>
      <vt:lpstr>Outline</vt:lpstr>
      <vt:lpstr>Question for the Audience</vt:lpstr>
      <vt:lpstr>A brief history</vt:lpstr>
      <vt:lpstr>Context</vt:lpstr>
      <vt:lpstr>Timeline: Pre-Pandemic - Present</vt:lpstr>
      <vt:lpstr>Primary model and data sources</vt:lpstr>
      <vt:lpstr>ID modeling workflow</vt:lpstr>
      <vt:lpstr>What do we actually measure?</vt:lpstr>
      <vt:lpstr>What do we actually measure?</vt:lpstr>
      <vt:lpstr>ID modeling workflow</vt:lpstr>
      <vt:lpstr>Washington state data sources</vt:lpstr>
      <vt:lpstr>SEIR model</vt:lpstr>
      <vt:lpstr>SEIR modeling workflow</vt:lpstr>
      <vt:lpstr>Analytic process</vt:lpstr>
      <vt:lpstr>Infection hospitalization rate</vt:lpstr>
      <vt:lpstr>Infection hospitalization rate</vt:lpstr>
      <vt:lpstr>Infection hospitalization rate</vt:lpstr>
      <vt:lpstr>Infection hospitalization rate</vt:lpstr>
      <vt:lpstr>Question for the Audience</vt:lpstr>
      <vt:lpstr>How we use modeling</vt:lpstr>
      <vt:lpstr>Case 1: Current situation</vt:lpstr>
      <vt:lpstr>Case 2: Scenario projections</vt:lpstr>
      <vt:lpstr>Case 2: Scenario projections</vt:lpstr>
      <vt:lpstr>Case 2: Scenario projections</vt:lpstr>
      <vt:lpstr>Case 2: Scenario projections</vt:lpstr>
      <vt:lpstr>Case 1: Modeling to inform policy</vt:lpstr>
      <vt:lpstr>Case 2: Modeling to inform policy</vt:lpstr>
      <vt:lpstr>Question for the Audience</vt:lpstr>
      <vt:lpstr>Equity: What do we want to know?</vt:lpstr>
      <vt:lpstr>Reflection</vt:lpstr>
      <vt:lpstr>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perspective on data integration and the emerging ACH context   ACH Development Council Webinar</dc:title>
  <dc:creator>preason66</dc:creator>
  <cp:lastModifiedBy>Painter, Ian S (DOH)</cp:lastModifiedBy>
  <cp:revision>49</cp:revision>
  <cp:lastPrinted>2019-08-13T18:56:16Z</cp:lastPrinted>
  <dcterms:created xsi:type="dcterms:W3CDTF">2016-05-11T18:25:02Z</dcterms:created>
  <dcterms:modified xsi:type="dcterms:W3CDTF">2023-06-12T17:30:02Z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0x0101008ED942B1D4C5D546B86ABFF57FD92DDE</vt:lpwstr>
  </property>
  <property fmtid="{D5CDD505-2E9C-101B-9397-08002B2CF9AE}" pid="3" name="MediaServiceImageTags">
    <vt:lpwstr/>
  </property>
  <property fmtid="{D5CDD505-2E9C-101B-9397-08002B2CF9AE}" pid="4" name="ArticulateGUID">
    <vt:lpwstr>DD1BC3FA-6D61-4503-B827-CD12040E89CE</vt:lpwstr>
  </property>
  <property fmtid="{D5CDD505-2E9C-101B-9397-08002B2CF9AE}" pid="5" name="ArticulatePath">
    <vt:lpwstr>Kern_DMI_Expanding public health practice toolbox_2023-03-24v2</vt:lpwstr>
  </property>
  <property fmtid="{D5CDD505-2E9C-101B-9397-08002B2CF9AE}" pid="6" name="MSIP_Label_1520fa42-cf58-4c22-8b93-58cf1d3bd1cb_Enabled">
    <vt:lpwstr>true</vt:lpwstr>
  </property>
  <property fmtid="{D5CDD505-2E9C-101B-9397-08002B2CF9AE}" pid="7" name="MSIP_Label_1520fa42-cf58-4c22-8b93-58cf1d3bd1cb_SetDate">
    <vt:lpwstr>2023-06-08T00:31:58Z</vt:lpwstr>
  </property>
  <property fmtid="{D5CDD505-2E9C-101B-9397-08002B2CF9AE}" pid="8" name="MSIP_Label_1520fa42-cf58-4c22-8b93-58cf1d3bd1cb_Method">
    <vt:lpwstr>Standard</vt:lpwstr>
  </property>
  <property fmtid="{D5CDD505-2E9C-101B-9397-08002B2CF9AE}" pid="9" name="MSIP_Label_1520fa42-cf58-4c22-8b93-58cf1d3bd1cb_Name">
    <vt:lpwstr>Public Information</vt:lpwstr>
  </property>
  <property fmtid="{D5CDD505-2E9C-101B-9397-08002B2CF9AE}" pid="10" name="MSIP_Label_1520fa42-cf58-4c22-8b93-58cf1d3bd1cb_SiteId">
    <vt:lpwstr>11d0e217-264e-400a-8ba0-57dcc127d72d</vt:lpwstr>
  </property>
  <property fmtid="{D5CDD505-2E9C-101B-9397-08002B2CF9AE}" pid="11" name="MSIP_Label_1520fa42-cf58-4c22-8b93-58cf1d3bd1cb_ActionId">
    <vt:lpwstr>1c725fcc-f6d9-4c0b-bd78-714504b0f4da</vt:lpwstr>
  </property>
  <property fmtid="{D5CDD505-2E9C-101B-9397-08002B2CF9AE}" pid="12" name="MSIP_Label_1520fa42-cf58-4c22-8b93-58cf1d3bd1cb_ContentBits">
    <vt:lpwstr>0</vt:lpwstr>
  </property>
</Properties>
</file>